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8" r:id="rId4"/>
  </p:sldMasterIdLst>
  <p:notesMasterIdLst>
    <p:notesMasterId r:id="rId54"/>
  </p:notesMasterIdLst>
  <p:sldIdLst>
    <p:sldId id="320" r:id="rId5"/>
    <p:sldId id="321" r:id="rId6"/>
    <p:sldId id="258" r:id="rId7"/>
    <p:sldId id="263" r:id="rId8"/>
    <p:sldId id="305" r:id="rId9"/>
    <p:sldId id="264" r:id="rId10"/>
    <p:sldId id="357" r:id="rId11"/>
    <p:sldId id="322" r:id="rId12"/>
    <p:sldId id="268" r:id="rId13"/>
    <p:sldId id="358" r:id="rId14"/>
    <p:sldId id="269" r:id="rId15"/>
    <p:sldId id="270" r:id="rId16"/>
    <p:sldId id="359" r:id="rId17"/>
    <p:sldId id="271" r:id="rId18"/>
    <p:sldId id="306" r:id="rId19"/>
    <p:sldId id="360" r:id="rId20"/>
    <p:sldId id="307" r:id="rId21"/>
    <p:sldId id="308" r:id="rId22"/>
    <p:sldId id="361" r:id="rId23"/>
    <p:sldId id="309" r:id="rId24"/>
    <p:sldId id="310" r:id="rId25"/>
    <p:sldId id="362" r:id="rId26"/>
    <p:sldId id="311" r:id="rId27"/>
    <p:sldId id="312" r:id="rId28"/>
    <p:sldId id="363" r:id="rId29"/>
    <p:sldId id="313" r:id="rId30"/>
    <p:sldId id="314" r:id="rId31"/>
    <p:sldId id="364" r:id="rId32"/>
    <p:sldId id="315" r:id="rId33"/>
    <p:sldId id="282" r:id="rId34"/>
    <p:sldId id="348" r:id="rId35"/>
    <p:sldId id="350" r:id="rId36"/>
    <p:sldId id="351" r:id="rId37"/>
    <p:sldId id="352" r:id="rId38"/>
    <p:sldId id="283" r:id="rId39"/>
    <p:sldId id="343" r:id="rId40"/>
    <p:sldId id="288" r:id="rId41"/>
    <p:sldId id="344" r:id="rId42"/>
    <p:sldId id="293" r:id="rId43"/>
    <p:sldId id="353" r:id="rId44"/>
    <p:sldId id="299" r:id="rId45"/>
    <p:sldId id="354" r:id="rId46"/>
    <p:sldId id="355" r:id="rId47"/>
    <p:sldId id="356" r:id="rId48"/>
    <p:sldId id="319" r:id="rId49"/>
    <p:sldId id="318" r:id="rId50"/>
    <p:sldId id="296" r:id="rId51"/>
    <p:sldId id="297" r:id="rId52"/>
    <p:sldId id="298" r:id="rId53"/>
  </p:sldIdLst>
  <p:sldSz cx="9144000" cy="5143500" type="screen16x9"/>
  <p:notesSz cx="6858000" cy="9144000"/>
  <p:embeddedFontLst>
    <p:embeddedFont>
      <p:font typeface="Helvetica Neue"/>
      <p:regular r:id="rId55"/>
      <p:bold r:id="rId56"/>
      <p:italic r:id="rId57"/>
      <p:boldItalic r:id="rId58"/>
    </p:embeddedFont>
    <p:embeddedFont>
      <p:font typeface="Proxima Nova"/>
      <p:regular r:id="rId59"/>
      <p:bold r:id="rId60"/>
      <p:italic r:id="rId61"/>
      <p:boldItalic r:id="rId62"/>
    </p:embeddedFont>
    <p:embeddedFont>
      <p:font typeface="Roboto" panose="02000000000000000000" pitchFamily="2" charset="0"/>
      <p:regular r:id="rId63"/>
      <p:bold r:id="rId64"/>
      <p:italic r:id="rId65"/>
      <p:boldItalic r:id="rId66"/>
    </p:embeddedFont>
    <p:embeddedFont>
      <p:font typeface="Roboto Light" panose="02000000000000000000" pitchFamily="2" charset="0"/>
      <p:regular r:id="rId67"/>
      <p:bold r:id="rId68"/>
      <p:italic r:id="rId69"/>
      <p:boldItalic r:id="rId70"/>
    </p:embeddedFont>
    <p:embeddedFont>
      <p:font typeface="Roboto Thin" panose="02000000000000000000" pitchFamily="2"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3F07B12-FAE0-28AD-E538-EEDF72EBCEF7}" name="Noyan, Alican" initials="NA" userId="S::noyan.a@buas.nl::f2106684-872a-4b1d-b983-18c991c41330"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4D4AE7-FFBC-431D-9275-528F30A785D3}">
  <a:tblStyle styleId="{764D4AE7-FFBC-431D-9275-528F30A785D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240"/>
    <p:restoredTop sz="95033" autoAdjust="0"/>
  </p:normalViewPr>
  <p:slideViewPr>
    <p:cSldViewPr snapToGrid="0">
      <p:cViewPr varScale="1">
        <p:scale>
          <a:sx n="109" d="100"/>
          <a:sy n="109" d="100"/>
        </p:scale>
        <p:origin x="816" y="10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9.fntdata"/><Relationship Id="rId68" Type="http://schemas.openxmlformats.org/officeDocument/2006/relationships/font" Target="fonts/font14.fntdata"/><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font" Target="fonts/font4.fntdata"/><Relationship Id="rId66" Type="http://schemas.openxmlformats.org/officeDocument/2006/relationships/font" Target="fonts/font12.fntdata"/><Relationship Id="rId74" Type="http://schemas.openxmlformats.org/officeDocument/2006/relationships/font" Target="fonts/font20.fntdata"/><Relationship Id="rId79" Type="http://schemas.microsoft.com/office/2018/10/relationships/authors" Target="authors.xml"/><Relationship Id="rId5" Type="http://schemas.openxmlformats.org/officeDocument/2006/relationships/slide" Target="slides/slide1.xml"/><Relationship Id="rId61" Type="http://schemas.openxmlformats.org/officeDocument/2006/relationships/font" Target="fonts/font7.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18.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3.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font" Target="fonts/font1.fntdata"/><Relationship Id="rId76"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font" Target="fonts/font17.fntdata"/><Relationship Id="rId2" Type="http://schemas.openxmlformats.org/officeDocument/2006/relationships/customXml" Target="../customXml/item2.xml"/><Relationship Id="rId29" Type="http://schemas.openxmlformats.org/officeDocument/2006/relationships/slide" Target="slides/slide25.xml"/></Relationships>
</file>

<file path=ppt/media/image1.png>
</file>

<file path=ppt/media/image12.png>
</file>

<file path=ppt/media/image13.png>
</file>

<file path=ppt/media/image14.svg>
</file>

<file path=ppt/media/image15.png>
</file>

<file path=ppt/media/image2.JP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b4f495656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b4f495656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3444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7827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241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7772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9993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870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3011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233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b4f495656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b4f495656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24826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60811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6b4f495656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6b4f495656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MUST BE COMPLETED IN WEEK 8, BUT SHOULD BE UPDATED REGULARLY</a:t>
            </a:r>
          </a:p>
          <a:p>
            <a:pPr marL="0" lvl="0" indent="0" algn="l" rtl="0">
              <a:spcBef>
                <a:spcPts val="0"/>
              </a:spcBef>
              <a:spcAft>
                <a:spcPts val="0"/>
              </a:spcAft>
              <a:buNone/>
            </a:pPr>
            <a:endParaRPr dirty="0"/>
          </a:p>
          <a:p>
            <a:pPr marL="0" lvl="0" indent="0" algn="l" rtl="0">
              <a:spcBef>
                <a:spcPts val="0"/>
              </a:spcBef>
              <a:spcAft>
                <a:spcPts val="0"/>
              </a:spcAft>
              <a:buNone/>
            </a:pPr>
            <a:r>
              <a:rPr lang="en" dirty="0"/>
              <a:t>This is where you link your evidence to each of the Intended Learning Outcomes of this block.</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a:extLst>
            <a:ext uri="{FF2B5EF4-FFF2-40B4-BE49-F238E27FC236}">
              <a16:creationId xmlns:a16="http://schemas.microsoft.com/office/drawing/2014/main" id="{B85DEB1A-6FA7-A1CE-E2A4-AC46AF33F0E6}"/>
            </a:ext>
          </a:extLst>
        </p:cNvPr>
        <p:cNvGrpSpPr/>
        <p:nvPr/>
      </p:nvGrpSpPr>
      <p:grpSpPr>
        <a:xfrm>
          <a:off x="0" y="0"/>
          <a:ext cx="0" cy="0"/>
          <a:chOff x="0" y="0"/>
          <a:chExt cx="0" cy="0"/>
        </a:xfrm>
      </p:grpSpPr>
      <p:sp>
        <p:nvSpPr>
          <p:cNvPr id="360" name="Google Shape;360;g6b4f495656_0_703:notes">
            <a:extLst>
              <a:ext uri="{FF2B5EF4-FFF2-40B4-BE49-F238E27FC236}">
                <a16:creationId xmlns:a16="http://schemas.microsoft.com/office/drawing/2014/main" id="{B0B1C836-CD14-98ED-E7FE-333C7BF47D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a:extLst>
              <a:ext uri="{FF2B5EF4-FFF2-40B4-BE49-F238E27FC236}">
                <a16:creationId xmlns:a16="http://schemas.microsoft.com/office/drawing/2014/main" id="{E7052119-252F-F9C6-92DC-3E5E32FC74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23171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a:extLst>
            <a:ext uri="{FF2B5EF4-FFF2-40B4-BE49-F238E27FC236}">
              <a16:creationId xmlns:a16="http://schemas.microsoft.com/office/drawing/2014/main" id="{008F5683-B67D-2CBD-C81A-708B8497270C}"/>
            </a:ext>
          </a:extLst>
        </p:cNvPr>
        <p:cNvGrpSpPr/>
        <p:nvPr/>
      </p:nvGrpSpPr>
      <p:grpSpPr>
        <a:xfrm>
          <a:off x="0" y="0"/>
          <a:ext cx="0" cy="0"/>
          <a:chOff x="0" y="0"/>
          <a:chExt cx="0" cy="0"/>
        </a:xfrm>
      </p:grpSpPr>
      <p:sp>
        <p:nvSpPr>
          <p:cNvPr id="390" name="Google Shape;390;g6b602ea5a7_1_270:notes">
            <a:extLst>
              <a:ext uri="{FF2B5EF4-FFF2-40B4-BE49-F238E27FC236}">
                <a16:creationId xmlns:a16="http://schemas.microsoft.com/office/drawing/2014/main" id="{3C52C5B8-4638-4170-DF38-C28390DFF2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a:extLst>
              <a:ext uri="{FF2B5EF4-FFF2-40B4-BE49-F238E27FC236}">
                <a16:creationId xmlns:a16="http://schemas.microsoft.com/office/drawing/2014/main" id="{1DBD52B1-D403-449A-6E21-A9D87A3D7C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78385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a:extLst>
            <a:ext uri="{FF2B5EF4-FFF2-40B4-BE49-F238E27FC236}">
              <a16:creationId xmlns:a16="http://schemas.microsoft.com/office/drawing/2014/main" id="{D75AA9B3-F89E-5B70-571A-16B161965AB7}"/>
            </a:ext>
          </a:extLst>
        </p:cNvPr>
        <p:cNvGrpSpPr/>
        <p:nvPr/>
      </p:nvGrpSpPr>
      <p:grpSpPr>
        <a:xfrm>
          <a:off x="0" y="0"/>
          <a:ext cx="0" cy="0"/>
          <a:chOff x="0" y="0"/>
          <a:chExt cx="0" cy="0"/>
        </a:xfrm>
      </p:grpSpPr>
      <p:sp>
        <p:nvSpPr>
          <p:cNvPr id="360" name="Google Shape;360;g6b4f495656_0_703:notes">
            <a:extLst>
              <a:ext uri="{FF2B5EF4-FFF2-40B4-BE49-F238E27FC236}">
                <a16:creationId xmlns:a16="http://schemas.microsoft.com/office/drawing/2014/main" id="{A189C570-8A9F-8ABB-1A35-974096EF4E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a:extLst>
              <a:ext uri="{FF2B5EF4-FFF2-40B4-BE49-F238E27FC236}">
                <a16:creationId xmlns:a16="http://schemas.microsoft.com/office/drawing/2014/main" id="{E1737BC3-72A0-1A69-E468-6E07AE7ACF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28637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a:extLst>
            <a:ext uri="{FF2B5EF4-FFF2-40B4-BE49-F238E27FC236}">
              <a16:creationId xmlns:a16="http://schemas.microsoft.com/office/drawing/2014/main" id="{603F9865-F1A8-DE5D-9767-61C160AB0BC1}"/>
            </a:ext>
          </a:extLst>
        </p:cNvPr>
        <p:cNvGrpSpPr/>
        <p:nvPr/>
      </p:nvGrpSpPr>
      <p:grpSpPr>
        <a:xfrm>
          <a:off x="0" y="0"/>
          <a:ext cx="0" cy="0"/>
          <a:chOff x="0" y="0"/>
          <a:chExt cx="0" cy="0"/>
        </a:xfrm>
      </p:grpSpPr>
      <p:sp>
        <p:nvSpPr>
          <p:cNvPr id="390" name="Google Shape;390;g6b602ea5a7_1_270:notes">
            <a:extLst>
              <a:ext uri="{FF2B5EF4-FFF2-40B4-BE49-F238E27FC236}">
                <a16:creationId xmlns:a16="http://schemas.microsoft.com/office/drawing/2014/main" id="{180F8DAD-B5A2-73B2-B3F3-FBC034B29A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a:extLst>
              <a:ext uri="{FF2B5EF4-FFF2-40B4-BE49-F238E27FC236}">
                <a16:creationId xmlns:a16="http://schemas.microsoft.com/office/drawing/2014/main" id="{6C82408E-333F-6781-F756-BC7B9F8CC57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59994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67210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6b4f495656_0_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6b4f495656_0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b4f495656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b4f495656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267210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a:extLst>
            <a:ext uri="{FF2B5EF4-FFF2-40B4-BE49-F238E27FC236}">
              <a16:creationId xmlns:a16="http://schemas.microsoft.com/office/drawing/2014/main" id="{1EAF3E3B-EE88-7241-24FA-FB0FDA70EE37}"/>
            </a:ext>
          </a:extLst>
        </p:cNvPr>
        <p:cNvGrpSpPr/>
        <p:nvPr/>
      </p:nvGrpSpPr>
      <p:grpSpPr>
        <a:xfrm>
          <a:off x="0" y="0"/>
          <a:ext cx="0" cy="0"/>
          <a:chOff x="0" y="0"/>
          <a:chExt cx="0" cy="0"/>
        </a:xfrm>
      </p:grpSpPr>
      <p:sp>
        <p:nvSpPr>
          <p:cNvPr id="390" name="Google Shape;390;g6b602ea5a7_1_270:notes">
            <a:extLst>
              <a:ext uri="{FF2B5EF4-FFF2-40B4-BE49-F238E27FC236}">
                <a16:creationId xmlns:a16="http://schemas.microsoft.com/office/drawing/2014/main" id="{79417FF5-9EEA-D677-CD87-C8A1B0E666D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a:extLst>
              <a:ext uri="{FF2B5EF4-FFF2-40B4-BE49-F238E27FC236}">
                <a16:creationId xmlns:a16="http://schemas.microsoft.com/office/drawing/2014/main" id="{C9FE7F3B-9941-0491-4949-652B2BFED8B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707059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8975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a:extLst>
            <a:ext uri="{FF2B5EF4-FFF2-40B4-BE49-F238E27FC236}">
              <a16:creationId xmlns:a16="http://schemas.microsoft.com/office/drawing/2014/main" id="{34909CAE-3F3F-4B21-89DE-29BDFB708507}"/>
            </a:ext>
          </a:extLst>
        </p:cNvPr>
        <p:cNvGrpSpPr/>
        <p:nvPr/>
      </p:nvGrpSpPr>
      <p:grpSpPr>
        <a:xfrm>
          <a:off x="0" y="0"/>
          <a:ext cx="0" cy="0"/>
          <a:chOff x="0" y="0"/>
          <a:chExt cx="0" cy="0"/>
        </a:xfrm>
      </p:grpSpPr>
      <p:sp>
        <p:nvSpPr>
          <p:cNvPr id="390" name="Google Shape;390;g6b602ea5a7_1_270:notes">
            <a:extLst>
              <a:ext uri="{FF2B5EF4-FFF2-40B4-BE49-F238E27FC236}">
                <a16:creationId xmlns:a16="http://schemas.microsoft.com/office/drawing/2014/main" id="{A9C3E4AA-5379-E430-ECCB-3BBBF9E937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a:extLst>
              <a:ext uri="{FF2B5EF4-FFF2-40B4-BE49-F238E27FC236}">
                <a16:creationId xmlns:a16="http://schemas.microsoft.com/office/drawing/2014/main" id="{936EFC2A-F76A-1E45-68C9-3619C73707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023358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a:extLst>
            <a:ext uri="{FF2B5EF4-FFF2-40B4-BE49-F238E27FC236}">
              <a16:creationId xmlns:a16="http://schemas.microsoft.com/office/drawing/2014/main" id="{A7A64B75-D80D-FB27-17E5-BE946B3BF93E}"/>
            </a:ext>
          </a:extLst>
        </p:cNvPr>
        <p:cNvGrpSpPr/>
        <p:nvPr/>
      </p:nvGrpSpPr>
      <p:grpSpPr>
        <a:xfrm>
          <a:off x="0" y="0"/>
          <a:ext cx="0" cy="0"/>
          <a:chOff x="0" y="0"/>
          <a:chExt cx="0" cy="0"/>
        </a:xfrm>
      </p:grpSpPr>
      <p:sp>
        <p:nvSpPr>
          <p:cNvPr id="464" name="Google Shape;464;g6b4f495656_0_721:notes">
            <a:extLst>
              <a:ext uri="{FF2B5EF4-FFF2-40B4-BE49-F238E27FC236}">
                <a16:creationId xmlns:a16="http://schemas.microsoft.com/office/drawing/2014/main" id="{D076FC7A-6A3D-0B34-3BE4-B93661BC40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a:extLst>
              <a:ext uri="{FF2B5EF4-FFF2-40B4-BE49-F238E27FC236}">
                <a16:creationId xmlns:a16="http://schemas.microsoft.com/office/drawing/2014/main" id="{61ADC1B1-4197-B29F-6D7F-66DD2DAD27F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8243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a:extLst>
            <a:ext uri="{FF2B5EF4-FFF2-40B4-BE49-F238E27FC236}">
              <a16:creationId xmlns:a16="http://schemas.microsoft.com/office/drawing/2014/main" id="{9DD389EE-8348-CF6B-B706-CFF2E6EDEBFA}"/>
            </a:ext>
          </a:extLst>
        </p:cNvPr>
        <p:cNvGrpSpPr/>
        <p:nvPr/>
      </p:nvGrpSpPr>
      <p:grpSpPr>
        <a:xfrm>
          <a:off x="0" y="0"/>
          <a:ext cx="0" cy="0"/>
          <a:chOff x="0" y="0"/>
          <a:chExt cx="0" cy="0"/>
        </a:xfrm>
      </p:grpSpPr>
      <p:sp>
        <p:nvSpPr>
          <p:cNvPr id="390" name="Google Shape;390;g6b602ea5a7_1_270:notes">
            <a:extLst>
              <a:ext uri="{FF2B5EF4-FFF2-40B4-BE49-F238E27FC236}">
                <a16:creationId xmlns:a16="http://schemas.microsoft.com/office/drawing/2014/main" id="{08A77F27-E30E-ED0A-8C66-489034E8BF6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a:extLst>
              <a:ext uri="{FF2B5EF4-FFF2-40B4-BE49-F238E27FC236}">
                <a16:creationId xmlns:a16="http://schemas.microsoft.com/office/drawing/2014/main" id="{7CEA6612-6363-2031-513D-430EEA777C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1808189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6480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2684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6b4f495656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6b4f495656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a:t>
            </a:r>
          </a:p>
          <a:p>
            <a:pPr marL="0" lvl="0" indent="0" algn="l" rtl="0">
              <a:spcBef>
                <a:spcPts val="0"/>
              </a:spcBef>
              <a:spcAft>
                <a:spcPts val="0"/>
              </a:spcAft>
              <a:buNone/>
            </a:pPr>
            <a:endParaRPr/>
          </a:p>
          <a:p>
            <a:pPr marL="0" lvl="0" indent="0" algn="l" rtl="0">
              <a:spcBef>
                <a:spcPts val="0"/>
              </a:spcBef>
              <a:spcAft>
                <a:spcPts val="0"/>
              </a:spcAft>
              <a:buNone/>
            </a:pPr>
            <a:r>
              <a:rPr lang="en" dirty="0"/>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MUST BE UPDATED EVERY WEEK</a:t>
            </a:r>
          </a:p>
          <a:p>
            <a:pPr marL="0" lvl="0" indent="0" algn="l" rtl="0">
              <a:spcBef>
                <a:spcPts val="0"/>
              </a:spcBef>
              <a:spcAft>
                <a:spcPts val="0"/>
              </a:spcAft>
              <a:buNone/>
            </a:pPr>
            <a:endParaRPr dirty="0"/>
          </a:p>
          <a:p>
            <a:pPr marL="0" lvl="0" indent="0" algn="l" rtl="0">
              <a:spcBef>
                <a:spcPts val="0"/>
              </a:spcBef>
              <a:spcAft>
                <a:spcPts val="0"/>
              </a:spcAft>
              <a:buNone/>
            </a:pPr>
            <a:r>
              <a:rPr lang="en" dirty="0"/>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p>
          <a:p>
            <a:pPr marL="0" lvl="0" indent="0" algn="l" rtl="0">
              <a:spcBef>
                <a:spcPts val="0"/>
              </a:spcBef>
              <a:spcAft>
                <a:spcPts val="0"/>
              </a:spcAft>
              <a:buNone/>
            </a:pPr>
            <a:endParaRPr dirty="0"/>
          </a:p>
          <a:p>
            <a:pPr marL="0" lvl="0" indent="0" algn="l" rtl="0">
              <a:spcBef>
                <a:spcPts val="0"/>
              </a:spcBef>
              <a:spcAft>
                <a:spcPts val="0"/>
              </a:spcAft>
              <a:buNone/>
            </a:pPr>
            <a:r>
              <a:rPr lang="en" dirty="0"/>
              <a:t>In such cases, you simply need to provide links to those artifacts and may include any explanatory comment or reflection you feel is appropriate. </a:t>
            </a:r>
            <a:endParaRPr dirty="0"/>
          </a:p>
          <a:p>
            <a:pPr marL="0" lvl="0" indent="0" algn="l" rtl="0">
              <a:spcBef>
                <a:spcPts val="0"/>
              </a:spcBef>
              <a:spcAft>
                <a:spcPts val="0"/>
              </a:spcAft>
              <a:buNone/>
            </a:pPr>
            <a:r>
              <a:rPr lang="en" dirty="0"/>
              <a:t>(Some reflection is almost always a good idea as it provides the foundation for Section C.)</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b602ea5a7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b602ea5a7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b602ea5a7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6b602ea5a7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endParaRPr lang="en"/>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a:t>
            </a:r>
          </a:p>
          <a:p>
            <a:pPr marL="0" lvl="0" indent="0" algn="l" rtl="0">
              <a:spcBef>
                <a:spcPts val="0"/>
              </a:spcBef>
              <a:spcAft>
                <a:spcPts val="0"/>
              </a:spcAft>
              <a:buNone/>
            </a:pPr>
            <a:endParaRPr lang="en"/>
          </a:p>
          <a:p>
            <a:pPr marL="0" lvl="0" indent="0" algn="l" rtl="0">
              <a:spcBef>
                <a:spcPts val="0"/>
              </a:spcBef>
              <a:spcAft>
                <a:spcPts val="0"/>
              </a:spcAft>
              <a:buNone/>
            </a:pPr>
            <a:r>
              <a:rPr lang="en"/>
              <a:t>Note: some of the required information may be captured in production documents such as your work log or peer reviews. 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extLst>
      <p:ext uri="{BB962C8B-B14F-4D97-AF65-F5344CB8AC3E}">
        <p14:creationId xmlns:p14="http://schemas.microsoft.com/office/powerpoint/2010/main" val="326737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5e44ff1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5e44ff1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b602ea5a7_1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b602ea5a7_1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_1">
    <p:bg>
      <p:bgPr>
        <a:solidFill>
          <a:srgbClr val="EC781C"/>
        </a:solidFill>
        <a:effectLst/>
      </p:bgPr>
    </p:bg>
    <p:spTree>
      <p:nvGrpSpPr>
        <p:cNvPr id="1" name="Shape 9"/>
        <p:cNvGrpSpPr/>
        <p:nvPr/>
      </p:nvGrpSpPr>
      <p:grpSpPr>
        <a:xfrm>
          <a:off x="0" y="0"/>
          <a:ext cx="0" cy="0"/>
          <a:chOff x="0" y="0"/>
          <a:chExt cx="0" cy="0"/>
        </a:xfrm>
      </p:grpSpPr>
      <p:sp>
        <p:nvSpPr>
          <p:cNvPr id="10" name="Google Shape;10;p2"/>
          <p:cNvSpPr/>
          <p:nvPr/>
        </p:nvSpPr>
        <p:spPr>
          <a:xfrm>
            <a:off x="3109025" y="-1200"/>
            <a:ext cx="6035100" cy="51462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363525"/>
            <a:ext cx="9144000" cy="77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57600" y="548650"/>
            <a:ext cx="4937700" cy="3264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pic>
        <p:nvPicPr>
          <p:cNvPr id="14" name="Google Shape;14;p2"/>
          <p:cNvPicPr preferRelativeResize="0"/>
          <p:nvPr/>
        </p:nvPicPr>
        <p:blipFill>
          <a:blip r:embed="rId2">
            <a:alphaModFix/>
          </a:blip>
          <a:stretch>
            <a:fillRect/>
          </a:stretch>
        </p:blipFill>
        <p:spPr>
          <a:xfrm>
            <a:off x="164592" y="4523578"/>
            <a:ext cx="1329394" cy="457200"/>
          </a:xfrm>
          <a:prstGeom prst="rect">
            <a:avLst/>
          </a:prstGeom>
          <a:noFill/>
          <a:ln>
            <a:noFill/>
          </a:ln>
        </p:spPr>
      </p:pic>
      <p:sp>
        <p:nvSpPr>
          <p:cNvPr id="16" name="Google Shape;16;p2"/>
          <p:cNvSpPr txBox="1"/>
          <p:nvPr/>
        </p:nvSpPr>
        <p:spPr>
          <a:xfrm>
            <a:off x="1846250" y="4412100"/>
            <a:ext cx="6527400" cy="598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700" b="1" dirty="0">
                <a:solidFill>
                  <a:srgbClr val="999999"/>
                </a:solidFill>
                <a:latin typeface="Helvetica Neue"/>
                <a:ea typeface="Helvetica Neue"/>
                <a:cs typeface="Helvetica Neue"/>
                <a:sym typeface="Helvetica Neue"/>
              </a:rPr>
              <a:t>Project Brief &amp; Assessment Assignment : </a:t>
            </a:r>
            <a:r>
              <a:rPr lang="en-US" sz="700" b="1" dirty="0">
                <a:latin typeface="Helvetica Neue"/>
                <a:ea typeface="Helvetica Neue"/>
                <a:cs typeface="Helvetica Neue"/>
                <a:sym typeface="Helvetica Neue"/>
              </a:rPr>
              <a:t>FAI1.P1-01 Project 1A ADS&amp;AI 2024-25</a:t>
            </a:r>
            <a:endParaRPr sz="700" b="1" dirty="0">
              <a:latin typeface="Helvetica Neue"/>
              <a:ea typeface="Helvetica Neue"/>
              <a:cs typeface="Helvetica Neue"/>
              <a:sym typeface="Helvetica Neue"/>
            </a:endParaRPr>
          </a:p>
          <a:p>
            <a:pPr marL="0" lvl="0" indent="0" algn="l" rtl="0">
              <a:spcBef>
                <a:spcPts val="0"/>
              </a:spcBef>
              <a:spcAft>
                <a:spcPts val="0"/>
              </a:spcAft>
              <a:buNone/>
            </a:pPr>
            <a:r>
              <a:rPr lang="en" sz="700" b="1" dirty="0">
                <a:solidFill>
                  <a:srgbClr val="999999"/>
                </a:solidFill>
                <a:latin typeface="Helvetica Neue"/>
                <a:ea typeface="Helvetica Neue"/>
                <a:cs typeface="Helvetica Neue"/>
                <a:sym typeface="Helvetica Neue"/>
              </a:rPr>
              <a:t>GitHub Folder: </a:t>
            </a:r>
            <a:endParaRPr dirty="0">
              <a:latin typeface="Roboto"/>
              <a:ea typeface="Roboto"/>
              <a:cs typeface="Roboto"/>
              <a:sym typeface="Robo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LO's" userDrawn="1">
  <p:cSld name="1_ILO's">
    <p:spTree>
      <p:nvGrpSpPr>
        <p:cNvPr id="1" name="Shape 33"/>
        <p:cNvGrpSpPr/>
        <p:nvPr/>
      </p:nvGrpSpPr>
      <p:grpSpPr>
        <a:xfrm>
          <a:off x="0" y="0"/>
          <a:ext cx="0" cy="0"/>
          <a:chOff x="0" y="0"/>
          <a:chExt cx="0" cy="0"/>
        </a:xfrm>
      </p:grpSpPr>
      <p:sp>
        <p:nvSpPr>
          <p:cNvPr id="34" name="Google Shape;34;p6"/>
          <p:cNvSpPr/>
          <p:nvPr/>
        </p:nvSpPr>
        <p:spPr>
          <a:xfrm>
            <a:off x="0" y="571460"/>
            <a:ext cx="9144000" cy="4938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0" y="0"/>
            <a:ext cx="9144000" cy="5727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 name="Google Shape;37;p6"/>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9" name="Google Shape;39;p6"/>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 name="Google Shape;40;p6"/>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1" name="Google Shape;41;p6"/>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2" name="Google Shape;42;p6"/>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a:lvl1pPr>
            <a:lvl2pPr lvl="1" rtl="0">
              <a:spcBef>
                <a:spcPts val="0"/>
              </a:spcBef>
              <a:spcAft>
                <a:spcPts val="0"/>
              </a:spcAft>
              <a:buNone/>
              <a:defRPr sz="900"/>
            </a:lvl2pPr>
            <a:lvl3pPr lvl="2" rtl="0">
              <a:spcBef>
                <a:spcPts val="0"/>
              </a:spcBef>
              <a:spcAft>
                <a:spcPts val="0"/>
              </a:spcAft>
              <a:buNone/>
              <a:defRPr sz="900"/>
            </a:lvl3pPr>
            <a:lvl4pPr lvl="3" rtl="0">
              <a:spcBef>
                <a:spcPts val="0"/>
              </a:spcBef>
              <a:spcAft>
                <a:spcPts val="0"/>
              </a:spcAft>
              <a:buNone/>
              <a:defRPr sz="900"/>
            </a:lvl4pPr>
            <a:lvl5pPr lvl="4" rtl="0">
              <a:spcBef>
                <a:spcPts val="0"/>
              </a:spcBef>
              <a:spcAft>
                <a:spcPts val="0"/>
              </a:spcAft>
              <a:buNone/>
              <a:defRPr sz="900"/>
            </a:lvl5pPr>
            <a:lvl6pPr lvl="5" rtl="0">
              <a:spcBef>
                <a:spcPts val="0"/>
              </a:spcBef>
              <a:spcAft>
                <a:spcPts val="0"/>
              </a:spcAft>
              <a:buNone/>
              <a:defRPr sz="900"/>
            </a:lvl6pPr>
            <a:lvl7pPr lvl="6" rtl="0">
              <a:spcBef>
                <a:spcPts val="0"/>
              </a:spcBef>
              <a:spcAft>
                <a:spcPts val="0"/>
              </a:spcAft>
              <a:buNone/>
              <a:defRPr sz="900"/>
            </a:lvl7pPr>
            <a:lvl8pPr lvl="7" rtl="0">
              <a:spcBef>
                <a:spcPts val="0"/>
              </a:spcBef>
              <a:spcAft>
                <a:spcPts val="0"/>
              </a:spcAft>
              <a:buNone/>
              <a:defRPr sz="900"/>
            </a:lvl8pPr>
            <a:lvl9pPr lvl="8" rtl="0">
              <a:spcBef>
                <a:spcPts val="0"/>
              </a:spcBef>
              <a:spcAft>
                <a:spcPts val="0"/>
              </a:spcAft>
              <a:buNone/>
              <a:defRPr sz="900"/>
            </a:lvl9pPr>
          </a:lstStyle>
          <a:p>
            <a:endParaRPr/>
          </a:p>
        </p:txBody>
      </p:sp>
    </p:spTree>
    <p:extLst>
      <p:ext uri="{BB962C8B-B14F-4D97-AF65-F5344CB8AC3E}">
        <p14:creationId xmlns:p14="http://schemas.microsoft.com/office/powerpoint/2010/main" val="2532129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CUSTOM_1_2">
    <p:bg>
      <p:bgPr>
        <a:solidFill>
          <a:srgbClr val="666666"/>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6000"/>
              <a:buFont typeface="Roboto Thin"/>
              <a:buNone/>
              <a:defRPr sz="6000" b="0">
                <a:solidFill>
                  <a:srgbClr val="FFFFFF"/>
                </a:solidFill>
                <a:latin typeface="Roboto Thin"/>
                <a:ea typeface="Roboto Thin"/>
                <a:cs typeface="Roboto Thin"/>
                <a:sym typeface="Roboto Thin"/>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9" name="Google Shape;19;p3"/>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1pPr>
            <a:lvl2pPr lvl="1"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2pPr>
            <a:lvl3pPr lvl="2"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3pPr>
            <a:lvl4pPr lvl="3"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4pPr>
            <a:lvl5pPr lvl="4"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5pPr>
            <a:lvl6pPr lvl="5"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6pPr>
            <a:lvl7pPr lvl="6"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7pPr>
            <a:lvl8pPr lvl="7"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8pPr>
            <a:lvl9pPr lvl="8"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9pPr>
          </a:lstStyle>
          <a:p>
            <a:endParaRPr/>
          </a:p>
        </p:txBody>
      </p:sp>
      <p:sp>
        <p:nvSpPr>
          <p:cNvPr id="2" name="Rectangle 1">
            <a:extLst>
              <a:ext uri="{FF2B5EF4-FFF2-40B4-BE49-F238E27FC236}">
                <a16:creationId xmlns:a16="http://schemas.microsoft.com/office/drawing/2014/main" id="{ED2E902F-3793-054A-A49F-5F75EC799503}"/>
              </a:ext>
            </a:extLst>
          </p:cNvPr>
          <p:cNvSpPr/>
          <p:nvPr userDrawn="1"/>
        </p:nvSpPr>
        <p:spPr>
          <a:xfrm>
            <a:off x="0" y="4393870"/>
            <a:ext cx="9144000" cy="7496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oogle Shape;20;p3"/>
          <p:cNvPicPr preferRelativeResize="0"/>
          <p:nvPr/>
        </p:nvPicPr>
        <p:blipFill>
          <a:blip r:embed="rId2">
            <a:alphaModFix/>
          </a:blip>
          <a:stretch>
            <a:fillRect/>
          </a:stretch>
        </p:blipFill>
        <p:spPr>
          <a:xfrm>
            <a:off x="7214616" y="4434840"/>
            <a:ext cx="1691640" cy="58267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Sub-Header">
  <p:cSld name="CUSTOM_1_2_1">
    <p:bg>
      <p:bgPr>
        <a:solidFill>
          <a:srgbClr val="666666"/>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Roboto Thin"/>
              <a:buNone/>
              <a:defRPr sz="6000" b="0">
                <a:latin typeface="Roboto Thin"/>
                <a:ea typeface="Roboto Thin"/>
                <a:cs typeface="Roboto Thin"/>
                <a:sym typeface="Roboto Thin"/>
              </a:defRPr>
            </a:lvl1pPr>
            <a:lvl2pPr lvl="1" algn="ctr" rtl="0">
              <a:spcBef>
                <a:spcPts val="0"/>
              </a:spcBef>
              <a:spcAft>
                <a:spcPts val="0"/>
              </a:spcAft>
              <a:buClr>
                <a:srgbClr val="434343"/>
              </a:buClr>
              <a:buSzPts val="3600"/>
              <a:buNone/>
              <a:defRPr sz="3600">
                <a:solidFill>
                  <a:srgbClr val="434343"/>
                </a:solidFill>
              </a:defRPr>
            </a:lvl2pPr>
            <a:lvl3pPr lvl="2" algn="ctr" rtl="0">
              <a:spcBef>
                <a:spcPts val="0"/>
              </a:spcBef>
              <a:spcAft>
                <a:spcPts val="0"/>
              </a:spcAft>
              <a:buClr>
                <a:srgbClr val="434343"/>
              </a:buClr>
              <a:buSzPts val="3600"/>
              <a:buNone/>
              <a:defRPr sz="3600">
                <a:solidFill>
                  <a:srgbClr val="434343"/>
                </a:solidFill>
              </a:defRPr>
            </a:lvl3pPr>
            <a:lvl4pPr lvl="3" algn="ctr" rtl="0">
              <a:spcBef>
                <a:spcPts val="0"/>
              </a:spcBef>
              <a:spcAft>
                <a:spcPts val="0"/>
              </a:spcAft>
              <a:buClr>
                <a:srgbClr val="434343"/>
              </a:buClr>
              <a:buSzPts val="3600"/>
              <a:buNone/>
              <a:defRPr sz="3600">
                <a:solidFill>
                  <a:srgbClr val="434343"/>
                </a:solidFill>
              </a:defRPr>
            </a:lvl4pPr>
            <a:lvl5pPr lvl="4" algn="ctr" rtl="0">
              <a:spcBef>
                <a:spcPts val="0"/>
              </a:spcBef>
              <a:spcAft>
                <a:spcPts val="0"/>
              </a:spcAft>
              <a:buClr>
                <a:srgbClr val="434343"/>
              </a:buClr>
              <a:buSzPts val="3600"/>
              <a:buNone/>
              <a:defRPr sz="3600">
                <a:solidFill>
                  <a:srgbClr val="434343"/>
                </a:solidFill>
              </a:defRPr>
            </a:lvl5pPr>
            <a:lvl6pPr lvl="5" algn="ctr" rtl="0">
              <a:spcBef>
                <a:spcPts val="0"/>
              </a:spcBef>
              <a:spcAft>
                <a:spcPts val="0"/>
              </a:spcAft>
              <a:buClr>
                <a:srgbClr val="434343"/>
              </a:buClr>
              <a:buSzPts val="3600"/>
              <a:buNone/>
              <a:defRPr sz="3600">
                <a:solidFill>
                  <a:srgbClr val="434343"/>
                </a:solidFill>
              </a:defRPr>
            </a:lvl6pPr>
            <a:lvl7pPr lvl="6" algn="ctr" rtl="0">
              <a:spcBef>
                <a:spcPts val="0"/>
              </a:spcBef>
              <a:spcAft>
                <a:spcPts val="0"/>
              </a:spcAft>
              <a:buClr>
                <a:srgbClr val="434343"/>
              </a:buClr>
              <a:buSzPts val="3600"/>
              <a:buNone/>
              <a:defRPr sz="3600">
                <a:solidFill>
                  <a:srgbClr val="434343"/>
                </a:solidFill>
              </a:defRPr>
            </a:lvl7pPr>
            <a:lvl8pPr lvl="7" algn="ctr" rtl="0">
              <a:spcBef>
                <a:spcPts val="0"/>
              </a:spcBef>
              <a:spcAft>
                <a:spcPts val="0"/>
              </a:spcAft>
              <a:buClr>
                <a:srgbClr val="434343"/>
              </a:buClr>
              <a:buSzPts val="3600"/>
              <a:buNone/>
              <a:defRPr sz="3600">
                <a:solidFill>
                  <a:srgbClr val="434343"/>
                </a:solidFill>
              </a:defRPr>
            </a:lvl8pPr>
            <a:lvl9pPr lvl="8" algn="ctr" rtl="0">
              <a:spcBef>
                <a:spcPts val="0"/>
              </a:spcBef>
              <a:spcAft>
                <a:spcPts val="0"/>
              </a:spcAft>
              <a:buClr>
                <a:srgbClr val="434343"/>
              </a:buClr>
              <a:buSzPts val="3600"/>
              <a:buNone/>
              <a:defRPr sz="3600">
                <a:solidFill>
                  <a:srgbClr val="434343"/>
                </a:solidFill>
              </a:defRPr>
            </a:lvl9pPr>
          </a:lstStyle>
          <a:p>
            <a:endParaRPr/>
          </a:p>
        </p:txBody>
      </p:sp>
      <p:sp>
        <p:nvSpPr>
          <p:cNvPr id="23" name="Google Shape;23;p4"/>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1pPr>
            <a:lvl2pPr lvl="1"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4" name="Google Shape;24;p4"/>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Font typeface="Roboto Light"/>
              <a:buNone/>
              <a:defRPr>
                <a:latin typeface="Roboto Light"/>
                <a:ea typeface="Roboto Light"/>
                <a:cs typeface="Roboto Light"/>
                <a:sym typeface="Roboto Light"/>
              </a:defRPr>
            </a:lvl1pPr>
            <a:lvl2pPr lvl="1"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5" name="Google Shape;25;p4"/>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40000">
              <a:solidFill>
                <a:srgbClr val="B7B7B7"/>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fault">
  <p:cSld name="CUSTOM_2_4">
    <p:spTree>
      <p:nvGrpSpPr>
        <p:cNvPr id="1" name="Shape 26"/>
        <p:cNvGrpSpPr/>
        <p:nvPr/>
      </p:nvGrpSpPr>
      <p:grpSpPr>
        <a:xfrm>
          <a:off x="0" y="0"/>
          <a:ext cx="0" cy="0"/>
          <a:chOff x="0" y="0"/>
          <a:chExt cx="0" cy="0"/>
        </a:xfrm>
      </p:grpSpPr>
      <p:sp>
        <p:nvSpPr>
          <p:cNvPr id="27" name="Google Shape;27;p5"/>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 name="Google Shape;29;p5"/>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 name="Google Shape;30;p5"/>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31" name="Google Shape;31;p5"/>
          <p:cNvSpPr txBox="1">
            <a:spLocks noGrp="1"/>
          </p:cNvSpPr>
          <p:nvPr>
            <p:ph type="body" idx="3"/>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2" name="Google Shape;32;p5"/>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LO's">
  <p:cSld name="CUSTOM_2_3_1">
    <p:spTree>
      <p:nvGrpSpPr>
        <p:cNvPr id="1" name="Shape 33"/>
        <p:cNvGrpSpPr/>
        <p:nvPr/>
      </p:nvGrpSpPr>
      <p:grpSpPr>
        <a:xfrm>
          <a:off x="0" y="0"/>
          <a:ext cx="0" cy="0"/>
          <a:chOff x="0" y="0"/>
          <a:chExt cx="0" cy="0"/>
        </a:xfrm>
      </p:grpSpPr>
      <p:sp>
        <p:nvSpPr>
          <p:cNvPr id="34" name="Google Shape;34;p6"/>
          <p:cNvSpPr/>
          <p:nvPr/>
        </p:nvSpPr>
        <p:spPr>
          <a:xfrm>
            <a:off x="0" y="571460"/>
            <a:ext cx="9144000" cy="4938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0" y="0"/>
            <a:ext cx="9144000" cy="5727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 name="Google Shape;37;p6"/>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 name="Google Shape;38;p6"/>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9" name="Google Shape;39;p6"/>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 name="Google Shape;40;p6"/>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1" name="Google Shape;41;p6"/>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2" name="Google Shape;42;p6"/>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a:lvl1pPr>
            <a:lvl2pPr lvl="1" rtl="0">
              <a:spcBef>
                <a:spcPts val="0"/>
              </a:spcBef>
              <a:spcAft>
                <a:spcPts val="0"/>
              </a:spcAft>
              <a:buNone/>
              <a:defRPr sz="900"/>
            </a:lvl2pPr>
            <a:lvl3pPr lvl="2" rtl="0">
              <a:spcBef>
                <a:spcPts val="0"/>
              </a:spcBef>
              <a:spcAft>
                <a:spcPts val="0"/>
              </a:spcAft>
              <a:buNone/>
              <a:defRPr sz="900"/>
            </a:lvl3pPr>
            <a:lvl4pPr lvl="3" rtl="0">
              <a:spcBef>
                <a:spcPts val="0"/>
              </a:spcBef>
              <a:spcAft>
                <a:spcPts val="0"/>
              </a:spcAft>
              <a:buNone/>
              <a:defRPr sz="900"/>
            </a:lvl4pPr>
            <a:lvl5pPr lvl="4" rtl="0">
              <a:spcBef>
                <a:spcPts val="0"/>
              </a:spcBef>
              <a:spcAft>
                <a:spcPts val="0"/>
              </a:spcAft>
              <a:buNone/>
              <a:defRPr sz="900"/>
            </a:lvl5pPr>
            <a:lvl6pPr lvl="5" rtl="0">
              <a:spcBef>
                <a:spcPts val="0"/>
              </a:spcBef>
              <a:spcAft>
                <a:spcPts val="0"/>
              </a:spcAft>
              <a:buNone/>
              <a:defRPr sz="900"/>
            </a:lvl6pPr>
            <a:lvl7pPr lvl="6" rtl="0">
              <a:spcBef>
                <a:spcPts val="0"/>
              </a:spcBef>
              <a:spcAft>
                <a:spcPts val="0"/>
              </a:spcAft>
              <a:buNone/>
              <a:defRPr sz="900"/>
            </a:lvl7pPr>
            <a:lvl8pPr lvl="7" rtl="0">
              <a:spcBef>
                <a:spcPts val="0"/>
              </a:spcBef>
              <a:spcAft>
                <a:spcPts val="0"/>
              </a:spcAft>
              <a:buNone/>
              <a:defRPr sz="900"/>
            </a:lvl8pPr>
            <a:lvl9pPr lvl="8" rtl="0">
              <a:spcBef>
                <a:spcPts val="0"/>
              </a:spcBef>
              <a:spcAft>
                <a:spcPts val="0"/>
              </a:spcAft>
              <a:buNone/>
              <a:defRPr sz="900"/>
            </a:lvl9pPr>
          </a:lstStyle>
          <a:p>
            <a:endParaRPr/>
          </a:p>
        </p:txBody>
      </p:sp>
      <p:sp>
        <p:nvSpPr>
          <p:cNvPr id="43" name="Google Shape;43;p6"/>
          <p:cNvSpPr txBox="1"/>
          <p:nvPr/>
        </p:nvSpPr>
        <p:spPr>
          <a:xfrm>
            <a:off x="5852160" y="1252728"/>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
        <p:nvSpPr>
          <p:cNvPr id="44" name="Google Shape;44;p6"/>
          <p:cNvSpPr txBox="1"/>
          <p:nvPr/>
        </p:nvSpPr>
        <p:spPr>
          <a:xfrm>
            <a:off x="5852160" y="3136253"/>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Weeks">
  <p:cSld name="CUSTOM_2_2">
    <p:spTree>
      <p:nvGrpSpPr>
        <p:cNvPr id="1" name="Shape 45"/>
        <p:cNvGrpSpPr/>
        <p:nvPr/>
      </p:nvGrpSpPr>
      <p:grpSpPr>
        <a:xfrm>
          <a:off x="0" y="0"/>
          <a:ext cx="0" cy="0"/>
          <a:chOff x="0" y="0"/>
          <a:chExt cx="0" cy="0"/>
        </a:xfrm>
      </p:grpSpPr>
      <p:sp>
        <p:nvSpPr>
          <p:cNvPr id="46" name="Google Shape;46;p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47" name="Google Shape;47;p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8" name="Google Shape;48;p7"/>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9" name="Google Shape;49;p7"/>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0" name="Google Shape;50;p7"/>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 name="Google Shape;52;p7"/>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 name="Google Shape;53;p7"/>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Week 4 goals">
  <p:cSld name="CUSTOM_2_2_2">
    <p:spTree>
      <p:nvGrpSpPr>
        <p:cNvPr id="1" name="Shape 54"/>
        <p:cNvGrpSpPr/>
        <p:nvPr/>
      </p:nvGrpSpPr>
      <p:grpSpPr>
        <a:xfrm>
          <a:off x="0" y="0"/>
          <a:ext cx="0" cy="0"/>
          <a:chOff x="0" y="0"/>
          <a:chExt cx="0" cy="0"/>
        </a:xfrm>
      </p:grpSpPr>
      <p:sp>
        <p:nvSpPr>
          <p:cNvPr id="55" name="Google Shape;55;p8"/>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6" name="Google Shape;56;p8"/>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7" name="Google Shape;57;p8"/>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8" name="Google Shape;58;p8"/>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9" name="Google Shape;59;p8"/>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8"/>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 name="Google Shape;62;p8"/>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 name="Google Shape;63;p8"/>
          <p:cNvSpPr txBox="1">
            <a:spLocks noGrp="1"/>
          </p:cNvSpPr>
          <p:nvPr>
            <p:ph type="body" idx="7"/>
          </p:nvPr>
        </p:nvSpPr>
        <p:spPr>
          <a:xfrm>
            <a:off x="4663450" y="317214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4" name="Google Shape;64;p8"/>
          <p:cNvSpPr txBox="1">
            <a:spLocks noGrp="1"/>
          </p:cNvSpPr>
          <p:nvPr>
            <p:ph type="subTitle" idx="8"/>
          </p:nvPr>
        </p:nvSpPr>
        <p:spPr>
          <a:xfrm>
            <a:off x="4663440" y="277840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eedback Slides">
  <p:cSld name="CUSTOM_2_2_1">
    <p:bg>
      <p:bgPr>
        <a:solidFill>
          <a:srgbClr val="134F5C"/>
        </a:solidFill>
        <a:effectLst/>
      </p:bgPr>
    </p:bg>
    <p:spTree>
      <p:nvGrpSpPr>
        <p:cNvPr id="1" name="Shape 65"/>
        <p:cNvGrpSpPr/>
        <p:nvPr/>
      </p:nvGrpSpPr>
      <p:grpSpPr>
        <a:xfrm>
          <a:off x="0" y="0"/>
          <a:ext cx="0" cy="0"/>
          <a:chOff x="0" y="0"/>
          <a:chExt cx="0" cy="0"/>
        </a:xfrm>
      </p:grpSpPr>
      <p:sp>
        <p:nvSpPr>
          <p:cNvPr id="66" name="Google Shape;66;p9"/>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67" name="Google Shape;67;p9"/>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8" name="Google Shape;68;p9"/>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 name="Google Shape;70;p9"/>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 name="Google Shape;71;p9"/>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11"/>
          <p:cNvSpPr/>
          <p:nvPr/>
        </p:nvSpPr>
        <p:spPr>
          <a:xfrm>
            <a:off x="3108960" y="-1200"/>
            <a:ext cx="6035100" cy="5143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5" name="Google Shape;85;p11"/>
          <p:cNvSpPr txBox="1">
            <a:spLocks noGrp="1"/>
          </p:cNvSpPr>
          <p:nvPr>
            <p:ph type="title"/>
          </p:nvPr>
        </p:nvSpPr>
        <p:spPr>
          <a:xfrm>
            <a:off x="265500" y="308799"/>
            <a:ext cx="4045200" cy="15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6" name="Google Shape;86;p11"/>
          <p:cNvSpPr txBox="1">
            <a:spLocks noGrp="1"/>
          </p:cNvSpPr>
          <p:nvPr>
            <p:ph type="subTitle" idx="1"/>
          </p:nvPr>
        </p:nvSpPr>
        <p:spPr>
          <a:xfrm>
            <a:off x="265500" y="1860700"/>
            <a:ext cx="4045200" cy="301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7" name="Google Shape;87;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a:solidFill>
                  <a:schemeClr val="lt1"/>
                </a:solidFill>
              </a:defRPr>
            </a:lvl1pPr>
            <a:lvl2pPr marL="914400" lvl="1" indent="-292100" rtl="0">
              <a:spcBef>
                <a:spcPts val="800"/>
              </a:spcBef>
              <a:spcAft>
                <a:spcPts val="0"/>
              </a:spcAft>
              <a:buClr>
                <a:schemeClr val="lt1"/>
              </a:buClr>
              <a:buSzPts val="1000"/>
              <a:buChar char="○"/>
              <a:defRPr>
                <a:solidFill>
                  <a:schemeClr val="lt1"/>
                </a:solidFill>
              </a:defRPr>
            </a:lvl2pPr>
            <a:lvl3pPr marL="1371600" lvl="2" indent="-292100" rtl="0">
              <a:spcBef>
                <a:spcPts val="800"/>
              </a:spcBef>
              <a:spcAft>
                <a:spcPts val="0"/>
              </a:spcAft>
              <a:buClr>
                <a:schemeClr val="lt1"/>
              </a:buClr>
              <a:buSzPts val="1000"/>
              <a:buChar char="■"/>
              <a:defRPr>
                <a:solidFill>
                  <a:schemeClr val="lt1"/>
                </a:solidFill>
              </a:defRPr>
            </a:lvl3pPr>
            <a:lvl4pPr marL="1828800" lvl="3" indent="-292100" rtl="0">
              <a:spcBef>
                <a:spcPts val="800"/>
              </a:spcBef>
              <a:spcAft>
                <a:spcPts val="0"/>
              </a:spcAft>
              <a:buClr>
                <a:schemeClr val="lt1"/>
              </a:buClr>
              <a:buSzPts val="1000"/>
              <a:buChar char="●"/>
              <a:defRPr>
                <a:solidFill>
                  <a:schemeClr val="lt1"/>
                </a:solidFill>
              </a:defRPr>
            </a:lvl4pPr>
            <a:lvl5pPr marL="2286000" lvl="4" indent="-292100" rtl="0">
              <a:spcBef>
                <a:spcPts val="800"/>
              </a:spcBef>
              <a:spcAft>
                <a:spcPts val="0"/>
              </a:spcAft>
              <a:buClr>
                <a:schemeClr val="lt1"/>
              </a:buClr>
              <a:buSzPts val="1000"/>
              <a:buChar char="○"/>
              <a:defRPr>
                <a:solidFill>
                  <a:schemeClr val="lt1"/>
                </a:solidFill>
              </a:defRPr>
            </a:lvl5pPr>
            <a:lvl6pPr marL="2743200" lvl="5" indent="-292100" rtl="0">
              <a:spcBef>
                <a:spcPts val="800"/>
              </a:spcBef>
              <a:spcAft>
                <a:spcPts val="0"/>
              </a:spcAft>
              <a:buClr>
                <a:schemeClr val="lt1"/>
              </a:buClr>
              <a:buSzPts val="1000"/>
              <a:buChar char="■"/>
              <a:defRPr>
                <a:solidFill>
                  <a:schemeClr val="lt1"/>
                </a:solidFill>
              </a:defRPr>
            </a:lvl6pPr>
            <a:lvl7pPr marL="3200400" lvl="6" indent="-292100" rtl="0">
              <a:spcBef>
                <a:spcPts val="800"/>
              </a:spcBef>
              <a:spcAft>
                <a:spcPts val="0"/>
              </a:spcAft>
              <a:buClr>
                <a:schemeClr val="lt1"/>
              </a:buClr>
              <a:buSzPts val="1000"/>
              <a:buChar char="●"/>
              <a:defRPr>
                <a:solidFill>
                  <a:schemeClr val="lt1"/>
                </a:solidFill>
              </a:defRPr>
            </a:lvl7pPr>
            <a:lvl8pPr marL="3657600" lvl="7" indent="-292100" rtl="0">
              <a:spcBef>
                <a:spcPts val="800"/>
              </a:spcBef>
              <a:spcAft>
                <a:spcPts val="0"/>
              </a:spcAft>
              <a:buClr>
                <a:schemeClr val="lt1"/>
              </a:buClr>
              <a:buSzPts val="1000"/>
              <a:buChar char="○"/>
              <a:defRPr>
                <a:solidFill>
                  <a:schemeClr val="lt1"/>
                </a:solidFill>
              </a:defRPr>
            </a:lvl8pPr>
            <a:lvl9pPr marL="4114800" lvl="8" indent="-292100" rtl="0">
              <a:spcBef>
                <a:spcPts val="800"/>
              </a:spcBef>
              <a:spcAft>
                <a:spcPts val="800"/>
              </a:spcAft>
              <a:buClr>
                <a:schemeClr val="lt1"/>
              </a:buClr>
              <a:buSzPts val="1000"/>
              <a:buChar char="■"/>
              <a:defRPr>
                <a:solidFill>
                  <a:schemeClr val="lt1"/>
                </a:solidFill>
              </a:defRPr>
            </a:lvl9pPr>
          </a:lstStyle>
          <a:p>
            <a:endParaRPr/>
          </a:p>
        </p:txBody>
      </p:sp>
      <p:sp>
        <p:nvSpPr>
          <p:cNvPr id="88" name="Google Shape;88;p11"/>
          <p:cNvSpPr txBox="1">
            <a:spLocks noGrp="1"/>
          </p:cNvSpPr>
          <p:nvPr>
            <p:ph type="sldNum" idx="12"/>
          </p:nvPr>
        </p:nvSpPr>
        <p:spPr>
          <a:xfrm>
            <a:off x="90450" y="4873575"/>
            <a:ext cx="548700" cy="269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66666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64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FFFF"/>
              </a:buClr>
              <a:buSzPts val="2000"/>
              <a:buFont typeface="Roboto Light"/>
              <a:buNone/>
              <a:defRPr sz="2000">
                <a:solidFill>
                  <a:srgbClr val="FFFFFF"/>
                </a:solidFill>
                <a:latin typeface="Roboto Light"/>
                <a:ea typeface="Roboto Light"/>
                <a:cs typeface="Roboto Light"/>
                <a:sym typeface="Roboto Light"/>
              </a:defRPr>
            </a:lvl1pPr>
            <a:lvl2pPr lvl="1">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2pPr>
            <a:lvl3pPr lvl="2">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3pPr>
            <a:lvl4pPr lvl="3">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4pPr>
            <a:lvl5pPr lvl="4">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5pPr>
            <a:lvl6pPr lvl="5">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6pPr>
            <a:lvl7pPr lvl="6">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7pPr>
            <a:lvl8pPr lvl="7">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8pPr>
            <a:lvl9pPr lvl="8">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636725"/>
            <a:ext cx="8520600" cy="3932100"/>
          </a:xfrm>
          <a:prstGeom prst="rect">
            <a:avLst/>
          </a:prstGeom>
          <a:noFill/>
          <a:ln>
            <a:noFill/>
          </a:ln>
        </p:spPr>
        <p:txBody>
          <a:bodyPr spcFirstLastPara="1" wrap="square" lIns="91425" tIns="91425" rIns="91425" bIns="91425" anchor="t" anchorCtr="0">
            <a:noAutofit/>
          </a:bodyPr>
          <a:lstStyle>
            <a:lvl1pPr marL="457200" lvl="0" indent="-292100">
              <a:lnSpc>
                <a:spcPct val="104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2pPr>
            <a:lvl3pPr marL="1371600" lvl="2"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3pPr>
            <a:lvl4pPr marL="1828800" lvl="3"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5pPr>
            <a:lvl6pPr marL="2743200" lvl="5"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6pPr>
            <a:lvl7pPr marL="3200400" lvl="6"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8pPr>
            <a:lvl9pPr marL="4114800" lvl="8" indent="-292100">
              <a:lnSpc>
                <a:spcPct val="104000"/>
              </a:lnSpc>
              <a:spcBef>
                <a:spcPts val="800"/>
              </a:spcBef>
              <a:spcAft>
                <a:spcPts val="800"/>
              </a:spcAft>
              <a:buClr>
                <a:srgbClr val="FFFFFF"/>
              </a:buClr>
              <a:buSzPts val="1000"/>
              <a:buFont typeface="Roboto"/>
              <a:buChar char="■"/>
              <a:defRPr sz="1000" u="sng">
                <a:solidFill>
                  <a:srgbClr val="FFFFFF"/>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90450" y="4873575"/>
            <a:ext cx="548700" cy="269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6.emf"/></Relationships>
</file>

<file path=ppt/slides/_rels/slide12.xml.rels><?xml version="1.0" encoding="UTF-8" standalone="yes"?>
<Relationships xmlns="http://schemas.openxmlformats.org/package/2006/relationships"><Relationship Id="rId3" Type="http://schemas.openxmlformats.org/officeDocument/2006/relationships/hyperlink" Target="presentation_floris.mp4"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8.emf"/><Relationship Id="rId5" Type="http://schemas.openxmlformats.org/officeDocument/2006/relationships/oleObject" Target="../embeddings/oleObject5.bin"/><Relationship Id="rId4" Type="http://schemas.openxmlformats.org/officeDocument/2006/relationships/image" Target="../media/image7.emf"/></Relationships>
</file>

<file path=ppt/slides/_rels/slide15.xml.rels><?xml version="1.0" encoding="UTF-8" standalone="yes"?>
<Relationships xmlns="http://schemas.openxmlformats.org/package/2006/relationships"><Relationship Id="rId3" Type="http://schemas.openxmlformats.org/officeDocument/2006/relationships/hyperlink" Target="../evidence/Week%203%20math.png"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hyperlink" Target="../evidence/Data%20preparation%20in%20Power%20BI.pdf" TargetMode="Externa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oleObject" Target="../embeddings/oleObject8.bin"/><Relationship Id="rId3" Type="http://schemas.openxmlformats.org/officeDocument/2006/relationships/hyperlink" Target="https://edubuas.sharepoint.com/:p:/t/Generalstudyinformation-ADSAI/ERiYYoxNX-BKsOj2_KXbAMgBIAfpxKrSoA3D47Vyn14vOg?e=qQDTHp" TargetMode="External"/><Relationship Id="rId7" Type="http://schemas.openxmlformats.org/officeDocument/2006/relationships/image" Target="../media/image10.emf"/><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oleObject" Target="../embeddings/oleObject7.bin"/><Relationship Id="rId5" Type="http://schemas.openxmlformats.org/officeDocument/2006/relationships/image" Target="../media/image9.emf"/><Relationship Id="rId4" Type="http://schemas.openxmlformats.org/officeDocument/2006/relationships/oleObject" Target="../embeddings/oleObject6.bin"/><Relationship Id="rId9" Type="http://schemas.openxmlformats.org/officeDocument/2006/relationships/image" Target="../media/image11.emf"/></Relationships>
</file>

<file path=ppt/slides/_rels/slide18.xml.rels><?xml version="1.0" encoding="UTF-8" standalone="yes"?>
<Relationships xmlns="http://schemas.openxmlformats.org/package/2006/relationships"><Relationship Id="rId8" Type="http://schemas.openxmlformats.org/officeDocument/2006/relationships/hyperlink" Target="../evidence/&#8220;Enhance%20Power%20BI%20report%20designs%20for%20the%20user%20experience&#8221;.png" TargetMode="External"/><Relationship Id="rId3" Type="http://schemas.openxmlformats.org/officeDocument/2006/relationships/hyperlink" Target="../evidence/EDA%20in%20powerBI.pdf" TargetMode="External"/><Relationship Id="rId7" Type="http://schemas.openxmlformats.org/officeDocument/2006/relationships/hyperlink" Target="evidence/Visualisation%20in%20PowerBI.pdf"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hyperlink" Target="../evidence/Visualisation%20in%20PowerBI.pdf" TargetMode="External"/><Relationship Id="rId5" Type="http://schemas.openxmlformats.org/officeDocument/2006/relationships/hyperlink" Target="evidence/Data%20preparation%20in%20Power%20BI.pdf" TargetMode="External"/><Relationship Id="rId4" Type="http://schemas.openxmlformats.org/officeDocument/2006/relationships/hyperlink" Target="../evidence/Data%20preparation%20in%20Power%20BI.pdf"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hyperlink" Target="../evidence/math%20finals%20result.png"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hyperlink" Target="../evidence/Case%20Study.pdf"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evidence/math%20finals%20result.png" TargetMode="External"/><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hyperlink" Target="https://edubuas.sharepoint.com/:p:/t/Generalstudyinformation-ADSAI/ERiYYoxNX-BKsOj2_KXbAMgBIAfpxKrSoA3D47Vyn14vOg?e=qQDTHp"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evidence/Report%20design%20in%20PowerBI.pdf"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hyperlink" Target="../evidence/User-Oriented%20Design%20in%20Power%20BI.pdf" TargetMode="External"/><Relationship Id="rId4" Type="http://schemas.openxmlformats.org/officeDocument/2006/relationships/hyperlink" Target="../evidence/Data%20modeling%20in%20power%20BI.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hyperlink" Target="SDG_Project/SDGIndicatorsDashboard_FlorisLokhorst.pbix"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hyperlink" Target="236918_LokhorstFloris_CRISP_DM_for_SDG_Dashboard.pdf"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SDG_Project/SDGIndicatorsDashboard_FlorisLokhorst.pbix" TargetMode="External"/><Relationship Id="rId2" Type="http://schemas.openxmlformats.org/officeDocument/2006/relationships/hyperlink" Target="236918_LokhorstFloris_CRISP_DM_for_SDG_Dashboard.pdf" TargetMode="Externa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evidence/report_floris.pdf"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 Id="rId4" Type="http://schemas.openxmlformats.org/officeDocument/2006/relationships/hyperlink" Target="https://edubuas.sharepoint.com/:p:/t/Generalstudyinformation-ADSAI/ERiYYoxNX-BKsOj2_KXbAMgBIAfpxKrSoA3D47Vyn14vOg?e=qQDTHp"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s://adsai.buas.nl/" TargetMode="External"/><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hyperlink" Target="https://adsai.buas.nl/" TargetMode="External"/><Relationship Id="rId2" Type="http://schemas.openxmlformats.org/officeDocument/2006/relationships/notesSlide" Target="../notesSlides/notesSlide26.xml"/><Relationship Id="rId1" Type="http://schemas.openxmlformats.org/officeDocument/2006/relationships/slideLayout" Target="../slideLayouts/slideLayout10.xml"/><Relationship Id="rId4" Type="http://schemas.openxmlformats.org/officeDocument/2006/relationships/hyperlink" Target="../evidence/maths%20exam.png"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s://adsai.buas.nl/" TargetMode="External"/><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hyperlink" Target="https://adsai.buas.nl/" TargetMode="External"/><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adsai.buas.nl/" TargetMode="External"/><Relationship Id="rId2" Type="http://schemas.openxmlformats.org/officeDocument/2006/relationships/notesSlide" Target="../notesSlides/notesSlide32.xml"/><Relationship Id="rId1" Type="http://schemas.openxmlformats.org/officeDocument/2006/relationships/slideLayout" Target="../slideLayouts/slideLayout10.xml"/><Relationship Id="rId5" Type="http://schemas.openxmlformats.org/officeDocument/2006/relationships/hyperlink" Target="presentation_floris.mp4" TargetMode="External"/><Relationship Id="rId4" Type="http://schemas.openxmlformats.org/officeDocument/2006/relationships/hyperlink" Target="236918_LokhorstFloris_Week3Datalab2_Hal9000Presentation.pdf"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8" Type="http://schemas.openxmlformats.org/officeDocument/2006/relationships/hyperlink" Target="../evidence/Adjusted_Number_Dax.png" TargetMode="External"/><Relationship Id="rId3" Type="http://schemas.openxmlformats.org/officeDocument/2006/relationships/hyperlink" Target="https://adsai.buas.nl/" TargetMode="External"/><Relationship Id="rId7" Type="http://schemas.openxmlformats.org/officeDocument/2006/relationships/hyperlink" Target="../evidence/Correlation%20coefficient.png" TargetMode="External"/><Relationship Id="rId2" Type="http://schemas.openxmlformats.org/officeDocument/2006/relationships/notesSlide" Target="../notesSlides/notesSlide34.xml"/><Relationship Id="rId1" Type="http://schemas.openxmlformats.org/officeDocument/2006/relationships/slideLayout" Target="../slideLayouts/slideLayout10.xml"/><Relationship Id="rId6" Type="http://schemas.openxmlformats.org/officeDocument/2006/relationships/hyperlink" Target="Project/python%20scripts" TargetMode="External"/><Relationship Id="rId5" Type="http://schemas.openxmlformats.org/officeDocument/2006/relationships/hyperlink" Target="../evidence/example%20power%20query.png" TargetMode="External"/><Relationship Id="rId10" Type="http://schemas.openxmlformats.org/officeDocument/2006/relationships/image" Target="../media/image12.png"/><Relationship Id="rId4" Type="http://schemas.openxmlformats.org/officeDocument/2006/relationships/hyperlink" Target="../evidence/Calculating%20average.png" TargetMode="External"/><Relationship Id="rId9" Type="http://schemas.openxmlformats.org/officeDocument/2006/relationships/hyperlink" Target="236918_LokhorstFloris_CRISP_DM_for_SDG_Dashboard.docx"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8" Type="http://schemas.openxmlformats.org/officeDocument/2006/relationships/hyperlink" Target="Project/python%20scripts" TargetMode="External"/><Relationship Id="rId13" Type="http://schemas.openxmlformats.org/officeDocument/2006/relationships/hyperlink" Target="../evidence/Theme.json" TargetMode="External"/><Relationship Id="rId3" Type="http://schemas.openxmlformats.org/officeDocument/2006/relationships/hyperlink" Target="https://adsai.buas.nl/" TargetMode="External"/><Relationship Id="rId7" Type="http://schemas.openxmlformats.org/officeDocument/2006/relationships/hyperlink" Target="../evidence/variables.png" TargetMode="External"/><Relationship Id="rId12" Type="http://schemas.openxmlformats.org/officeDocument/2006/relationships/hyperlink" Target="../evidence/Example%20buttons.png" TargetMode="External"/><Relationship Id="rId2" Type="http://schemas.openxmlformats.org/officeDocument/2006/relationships/notesSlide" Target="../notesSlides/notesSlide36.xml"/><Relationship Id="rId1" Type="http://schemas.openxmlformats.org/officeDocument/2006/relationships/slideLayout" Target="../slideLayouts/slideLayout10.xml"/><Relationship Id="rId6" Type="http://schemas.openxmlformats.org/officeDocument/2006/relationships/hyperlink" Target="Project/raw%20data" TargetMode="External"/><Relationship Id="rId11" Type="http://schemas.openxmlformats.org/officeDocument/2006/relationships/hyperlink" Target="../evidence/Line%20Chart.png" TargetMode="External"/><Relationship Id="rId5" Type="http://schemas.openxmlformats.org/officeDocument/2006/relationships/hyperlink" Target="../evidence/Report%20title.png" TargetMode="External"/><Relationship Id="rId10" Type="http://schemas.openxmlformats.org/officeDocument/2006/relationships/hyperlink" Target="../evidence/Scatter%20plot.png" TargetMode="External"/><Relationship Id="rId4" Type="http://schemas.openxmlformats.org/officeDocument/2006/relationships/hyperlink" Target="236918_LokhorstFloris_CRISP_DM_for_SDG_Dashboard.docx" TargetMode="External"/><Relationship Id="rId9" Type="http://schemas.openxmlformats.org/officeDocument/2006/relationships/hyperlink" Target="../evidence/example%20power%20query.png" TargetMode="External"/><Relationship Id="rId14" Type="http://schemas.openxmlformats.org/officeDocument/2006/relationships/hyperlink" Target="Project/SDGIndicatorsDashboard_FlorisLokhorst.pbix"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14.svg"/></Relationships>
</file>

<file path=ppt/slides/_rels/slide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4.sv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file:///C:\Users\Flori\OneDrive\Documenten\GitHub\2024-25A-FAI1-ADSAI--FlorisLokhorst236918\Brightspace%20Tasks\week%201%20quizzes.png"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hyperlink" Target="../evidence/Algebra%201.png"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7"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oleObject" Target="../embeddings/oleObject2.bin"/><Relationship Id="rId5" Type="http://schemas.openxmlformats.org/officeDocument/2006/relationships/image" Target="../media/image4.emf"/><Relationship Id="rId4"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3" Type="http://schemas.openxmlformats.org/officeDocument/2006/relationships/hyperlink" Target="../Feedback/Recieved" TargetMode="External"/><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2"/>
          <p:cNvSpPr txBox="1">
            <a:spLocks noGrp="1"/>
          </p:cNvSpPr>
          <p:nvPr>
            <p:ph type="ctrTitle"/>
          </p:nvPr>
        </p:nvSpPr>
        <p:spPr>
          <a:xfrm>
            <a:off x="3657600" y="548650"/>
            <a:ext cx="4937700" cy="326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FFFFFF"/>
                </a:solidFill>
                <a:latin typeface="Roboto"/>
                <a:ea typeface="Roboto"/>
                <a:cs typeface="Roboto"/>
                <a:sym typeface="Roboto"/>
              </a:rPr>
              <a:t>Floris Lokhorst</a:t>
            </a:r>
            <a:endParaRPr dirty="0">
              <a:solidFill>
                <a:srgbClr val="FFFFFF"/>
              </a:solidFill>
              <a:latin typeface="Roboto"/>
              <a:ea typeface="Roboto"/>
              <a:cs typeface="Roboto"/>
              <a:sym typeface="Roboto"/>
            </a:endParaRPr>
          </a:p>
          <a:p>
            <a:pPr marL="0" lvl="0" indent="0" algn="l" rtl="0">
              <a:spcBef>
                <a:spcPts val="0"/>
              </a:spcBef>
              <a:spcAft>
                <a:spcPts val="0"/>
              </a:spcAft>
              <a:buNone/>
            </a:pPr>
            <a:r>
              <a:rPr lang="en" dirty="0">
                <a:solidFill>
                  <a:srgbClr val="FFFFFF"/>
                </a:solidFill>
                <a:latin typeface="Roboto"/>
                <a:ea typeface="Roboto"/>
                <a:cs typeface="Roboto"/>
                <a:sym typeface="Roboto"/>
              </a:rPr>
              <a:t>236918</a:t>
            </a:r>
            <a:endParaRPr dirty="0">
              <a:solidFill>
                <a:srgbClr val="FFFFFF"/>
              </a:solidFill>
              <a:latin typeface="Roboto"/>
              <a:ea typeface="Roboto"/>
              <a:cs typeface="Roboto"/>
              <a:sym typeface="Roboto"/>
            </a:endParaRPr>
          </a:p>
          <a:p>
            <a:pPr marL="0" lvl="0" indent="0" algn="l" rtl="0">
              <a:spcBef>
                <a:spcPts val="0"/>
              </a:spcBef>
              <a:spcAft>
                <a:spcPts val="0"/>
              </a:spcAft>
              <a:buNone/>
            </a:pPr>
            <a:r>
              <a:rPr lang="en-US" dirty="0">
                <a:solidFill>
                  <a:srgbClr val="FFFFFF"/>
                </a:solidFill>
                <a:latin typeface="Roboto"/>
                <a:ea typeface="Roboto"/>
                <a:cs typeface="Roboto"/>
                <a:sym typeface="Roboto"/>
              </a:rPr>
              <a:t>Business understanding</a:t>
            </a:r>
            <a:endParaRPr dirty="0">
              <a:solidFill>
                <a:srgbClr val="FFFFFF"/>
              </a:solidFill>
              <a:latin typeface="Roboto"/>
              <a:ea typeface="Roboto"/>
              <a:cs typeface="Roboto"/>
              <a:sym typeface="Roboto"/>
            </a:endParaRPr>
          </a:p>
        </p:txBody>
      </p:sp>
      <p:sp>
        <p:nvSpPr>
          <p:cNvPr id="94" name="Google Shape;94;p12" descr="Face" title="Face"/>
          <p:cNvSpPr/>
          <p:nvPr/>
        </p:nvSpPr>
        <p:spPr>
          <a:xfrm>
            <a:off x="3749050" y="640075"/>
            <a:ext cx="1371600" cy="13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[photo]</a:t>
            </a:r>
            <a:endParaRPr/>
          </a:p>
        </p:txBody>
      </p:sp>
      <p:sp>
        <p:nvSpPr>
          <p:cNvPr id="95" name="Google Shape;95;p12"/>
          <p:cNvSpPr txBox="1">
            <a:spLocks noGrp="1"/>
          </p:cNvSpPr>
          <p:nvPr>
            <p:ph type="subTitle" idx="1"/>
          </p:nvPr>
        </p:nvSpPr>
        <p:spPr>
          <a:xfrm>
            <a:off x="548650" y="2571750"/>
            <a:ext cx="2011800" cy="1406525"/>
          </a:xfrm>
          <a:prstGeom prst="rect">
            <a:avLst/>
          </a:prstGeom>
        </p:spPr>
        <p:txBody>
          <a:bodyPr spcFirstLastPara="1" wrap="square" lIns="91425" tIns="91425" rIns="91425" bIns="91425" anchor="b" anchorCtr="0">
            <a:noAutofit/>
          </a:bodyPr>
          <a:lstStyle/>
          <a:p>
            <a:pPr marL="0" indent="0">
              <a:lnSpc>
                <a:spcPct val="104000"/>
              </a:lnSpc>
            </a:pPr>
            <a:r>
              <a:rPr lang="en" sz="1800" dirty="0">
                <a:solidFill>
                  <a:srgbClr val="434343"/>
                </a:solidFill>
              </a:rPr>
              <a:t>Learning Log</a:t>
            </a:r>
            <a:r>
              <a:rPr lang="en" dirty="0">
                <a:solidFill>
                  <a:srgbClr val="434343"/>
                </a:solidFill>
              </a:rPr>
              <a:t> </a:t>
            </a:r>
            <a:endParaRPr sz="1800" dirty="0">
              <a:solidFill>
                <a:srgbClr val="434343"/>
              </a:solidFill>
            </a:endParaRPr>
          </a:p>
          <a:p>
            <a:pPr marL="0" indent="0">
              <a:lnSpc>
                <a:spcPct val="104000"/>
              </a:lnSpc>
              <a:spcBef>
                <a:spcPts val="800"/>
              </a:spcBef>
              <a:spcAft>
                <a:spcPts val="800"/>
              </a:spcAft>
            </a:pPr>
            <a:r>
              <a:rPr lang="en" dirty="0">
                <a:solidFill>
                  <a:srgbClr val="434343"/>
                </a:solidFill>
              </a:rPr>
              <a:t>Year  </a:t>
            </a:r>
            <a:r>
              <a:rPr lang="en-US" dirty="0">
                <a:solidFill>
                  <a:srgbClr val="434343"/>
                </a:solidFill>
              </a:rPr>
              <a:t>1</a:t>
            </a:r>
            <a:endParaRPr lang="en" dirty="0">
              <a:solidFill>
                <a:srgbClr val="434343"/>
              </a:solidFill>
            </a:endParaRPr>
          </a:p>
          <a:p>
            <a:pPr marL="0" indent="0">
              <a:lnSpc>
                <a:spcPct val="104000"/>
              </a:lnSpc>
              <a:spcBef>
                <a:spcPts val="800"/>
              </a:spcBef>
              <a:spcAft>
                <a:spcPts val="800"/>
              </a:spcAft>
            </a:pPr>
            <a:r>
              <a:rPr lang="en" dirty="0">
                <a:solidFill>
                  <a:srgbClr val="434343"/>
                </a:solidFill>
              </a:rPr>
              <a:t>Block  </a:t>
            </a:r>
            <a:r>
              <a:rPr lang="en-US" dirty="0">
                <a:solidFill>
                  <a:srgbClr val="434343"/>
                </a:solidFill>
              </a:rPr>
              <a:t>A</a:t>
            </a:r>
            <a:endParaRPr sz="1800" dirty="0">
              <a:solidFill>
                <a:srgbClr val="434343"/>
              </a:solidFill>
            </a:endParaRPr>
          </a:p>
        </p:txBody>
      </p:sp>
      <p:sp>
        <p:nvSpPr>
          <p:cNvPr id="4" name="Google Shape;16;p2">
            <a:extLst>
              <a:ext uri="{FF2B5EF4-FFF2-40B4-BE49-F238E27FC236}">
                <a16:creationId xmlns:a16="http://schemas.microsoft.com/office/drawing/2014/main" id="{8758BBB5-F7B4-27C5-E103-E7FBDED4DBC2}"/>
              </a:ext>
            </a:extLst>
          </p:cNvPr>
          <p:cNvSpPr txBox="1"/>
          <p:nvPr/>
        </p:nvSpPr>
        <p:spPr>
          <a:xfrm>
            <a:off x="2560450" y="4535699"/>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NL" sz="700" b="1">
                <a:solidFill>
                  <a:srgbClr val="999999"/>
                </a:solidFill>
                <a:latin typeface="Helvetica Neue"/>
                <a:ea typeface="Roboto"/>
                <a:cs typeface="Roboto"/>
                <a:sym typeface="Helvetica Neue"/>
              </a:rPr>
              <a:t>Hyperlink</a:t>
            </a:r>
            <a:endParaRPr dirty="0">
              <a:latin typeface="Roboto"/>
              <a:ea typeface="Roboto"/>
              <a:cs typeface="Roboto"/>
              <a:sym typeface="Roboto"/>
            </a:endParaRPr>
          </a:p>
        </p:txBody>
      </p:sp>
      <p:pic>
        <p:nvPicPr>
          <p:cNvPr id="3" name="Picture 2" descr="A person with a beard and mustache&#10;&#10;Description automatically generated">
            <a:extLst>
              <a:ext uri="{FF2B5EF4-FFF2-40B4-BE49-F238E27FC236}">
                <a16:creationId xmlns:a16="http://schemas.microsoft.com/office/drawing/2014/main" id="{2012CA38-EDC5-A134-2914-2C9C0995BE29}"/>
              </a:ext>
            </a:extLst>
          </p:cNvPr>
          <p:cNvPicPr>
            <a:picLocks noChangeAspect="1"/>
          </p:cNvPicPr>
          <p:nvPr/>
        </p:nvPicPr>
        <p:blipFill>
          <a:blip r:embed="rId3"/>
          <a:stretch>
            <a:fillRect/>
          </a:stretch>
        </p:blipFill>
        <p:spPr>
          <a:xfrm>
            <a:off x="3749050" y="548650"/>
            <a:ext cx="1371600" cy="180266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ndertitel 1">
            <a:extLst>
              <a:ext uri="{FF2B5EF4-FFF2-40B4-BE49-F238E27FC236}">
                <a16:creationId xmlns:a16="http://schemas.microsoft.com/office/drawing/2014/main" id="{ED58A9F4-0218-ADD2-E936-384D2375E7FE}"/>
              </a:ext>
            </a:extLst>
          </p:cNvPr>
          <p:cNvSpPr>
            <a:spLocks noGrp="1"/>
          </p:cNvSpPr>
          <p:nvPr>
            <p:ph type="subTitle" idx="1"/>
          </p:nvPr>
        </p:nvSpPr>
        <p:spPr/>
        <p:txBody>
          <a:bodyPr/>
          <a:lstStyle/>
          <a:p>
            <a:r>
              <a:rPr lang="en-US" dirty="0"/>
              <a:t>Conclusion And Points for next week:</a:t>
            </a:r>
            <a:endParaRPr lang="nl-NL" dirty="0"/>
          </a:p>
          <a:p>
            <a:endParaRPr lang="nl-NL" dirty="0"/>
          </a:p>
        </p:txBody>
      </p:sp>
      <p:sp>
        <p:nvSpPr>
          <p:cNvPr id="3" name="Tijdelijke aanduiding voor tekst 2">
            <a:extLst>
              <a:ext uri="{FF2B5EF4-FFF2-40B4-BE49-F238E27FC236}">
                <a16:creationId xmlns:a16="http://schemas.microsoft.com/office/drawing/2014/main" id="{65E24F5E-1DF8-11A1-B956-7D9C1008C5E5}"/>
              </a:ext>
            </a:extLst>
          </p:cNvPr>
          <p:cNvSpPr>
            <a:spLocks noGrp="1"/>
          </p:cNvSpPr>
          <p:nvPr>
            <p:ph type="body" idx="2"/>
          </p:nvPr>
        </p:nvSpPr>
        <p:spPr/>
        <p:txBody>
          <a:bodyPr/>
          <a:lstStyle/>
          <a:p>
            <a:r>
              <a:rPr lang="en-US" dirty="0"/>
              <a:t>This week was a big improvement from last week I honestly don’t have too much to say. The only thing I’m not incredibly happy with is that I was not able to practice my presentation quite as much as I wanted to. And didn’t decide about the robotics club.</a:t>
            </a:r>
            <a:endParaRPr lang="nl-NL" dirty="0"/>
          </a:p>
        </p:txBody>
      </p:sp>
      <p:sp>
        <p:nvSpPr>
          <p:cNvPr id="4" name="Tijdelijke aanduiding voor tekst 3">
            <a:extLst>
              <a:ext uri="{FF2B5EF4-FFF2-40B4-BE49-F238E27FC236}">
                <a16:creationId xmlns:a16="http://schemas.microsoft.com/office/drawing/2014/main" id="{92D9204A-5491-4F49-D40D-0377F8F22116}"/>
              </a:ext>
            </a:extLst>
          </p:cNvPr>
          <p:cNvSpPr>
            <a:spLocks noGrp="1"/>
          </p:cNvSpPr>
          <p:nvPr>
            <p:ph type="body" idx="3"/>
          </p:nvPr>
        </p:nvSpPr>
        <p:spPr/>
        <p:txBody>
          <a:bodyPr/>
          <a:lstStyle/>
          <a:p>
            <a:endParaRPr lang="nl-NL"/>
          </a:p>
        </p:txBody>
      </p:sp>
      <p:sp>
        <p:nvSpPr>
          <p:cNvPr id="5" name="Ondertitel 4">
            <a:extLst>
              <a:ext uri="{FF2B5EF4-FFF2-40B4-BE49-F238E27FC236}">
                <a16:creationId xmlns:a16="http://schemas.microsoft.com/office/drawing/2014/main" id="{B9BED987-8DF5-89E1-EA75-5F212E322B60}"/>
              </a:ext>
            </a:extLst>
          </p:cNvPr>
          <p:cNvSpPr>
            <a:spLocks noGrp="1"/>
          </p:cNvSpPr>
          <p:nvPr>
            <p:ph type="subTitle" idx="4"/>
          </p:nvPr>
        </p:nvSpPr>
        <p:spPr/>
        <p:txBody>
          <a:bodyPr/>
          <a:lstStyle/>
          <a:p>
            <a:endParaRPr lang="nl-NL"/>
          </a:p>
        </p:txBody>
      </p:sp>
      <p:sp>
        <p:nvSpPr>
          <p:cNvPr id="6" name="Titel 5">
            <a:extLst>
              <a:ext uri="{FF2B5EF4-FFF2-40B4-BE49-F238E27FC236}">
                <a16:creationId xmlns:a16="http://schemas.microsoft.com/office/drawing/2014/main" id="{338559F7-AC6F-CE61-88E3-7085D23538D7}"/>
              </a:ext>
            </a:extLst>
          </p:cNvPr>
          <p:cNvSpPr>
            <a:spLocks noGrp="1"/>
          </p:cNvSpPr>
          <p:nvPr>
            <p:ph type="title"/>
          </p:nvPr>
        </p:nvSpPr>
        <p:spPr/>
        <p:txBody>
          <a:bodyPr/>
          <a:lstStyle/>
          <a:p>
            <a:r>
              <a:rPr lang="en-US" dirty="0"/>
              <a:t>Week 2 - log continued</a:t>
            </a:r>
            <a:endParaRPr lang="nl-NL" dirty="0"/>
          </a:p>
        </p:txBody>
      </p:sp>
      <p:sp>
        <p:nvSpPr>
          <p:cNvPr id="7" name="Titel 6">
            <a:extLst>
              <a:ext uri="{FF2B5EF4-FFF2-40B4-BE49-F238E27FC236}">
                <a16:creationId xmlns:a16="http://schemas.microsoft.com/office/drawing/2014/main" id="{C4BF5BD3-296A-EA3E-EAF8-C560D01301B6}"/>
              </a:ext>
            </a:extLst>
          </p:cNvPr>
          <p:cNvSpPr>
            <a:spLocks noGrp="1"/>
          </p:cNvSpPr>
          <p:nvPr>
            <p:ph type="title" idx="5"/>
          </p:nvPr>
        </p:nvSpPr>
        <p:spPr/>
        <p:txBody>
          <a:bodyPr/>
          <a:lstStyle/>
          <a:p>
            <a:r>
              <a:rPr lang="en-US" dirty="0"/>
              <a:t>2</a:t>
            </a:r>
            <a:endParaRPr lang="nl-NL" dirty="0"/>
          </a:p>
        </p:txBody>
      </p:sp>
      <p:sp>
        <p:nvSpPr>
          <p:cNvPr id="8" name="Titel 7">
            <a:extLst>
              <a:ext uri="{FF2B5EF4-FFF2-40B4-BE49-F238E27FC236}">
                <a16:creationId xmlns:a16="http://schemas.microsoft.com/office/drawing/2014/main" id="{5BAF3FEC-6990-0607-E309-CCAA5D419F8F}"/>
              </a:ext>
            </a:extLst>
          </p:cNvPr>
          <p:cNvSpPr>
            <a:spLocks noGrp="1"/>
          </p:cNvSpPr>
          <p:nvPr>
            <p:ph type="title" idx="6"/>
          </p:nvPr>
        </p:nvSpPr>
        <p:spPr/>
        <p:txBody>
          <a:bodyPr/>
          <a:lstStyle/>
          <a:p>
            <a:endParaRPr lang="nl-NL"/>
          </a:p>
        </p:txBody>
      </p:sp>
    </p:spTree>
    <p:extLst>
      <p:ext uri="{BB962C8B-B14F-4D97-AF65-F5344CB8AC3E}">
        <p14:creationId xmlns:p14="http://schemas.microsoft.com/office/powerpoint/2010/main" val="989550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2</a:t>
            </a:r>
            <a:r>
              <a:rPr lang="en"/>
              <a:t> - Feedback</a:t>
            </a:r>
            <a:endParaRPr/>
          </a:p>
        </p:txBody>
      </p:sp>
      <p:sp>
        <p:nvSpPr>
          <p:cNvPr id="215" name="Google Shape;215;p25"/>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16" name="Google Shape;216;p25"/>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27940" lvl="0" indent="0" algn="l" rtl="0">
              <a:spcBef>
                <a:spcPts val="0"/>
              </a:spcBef>
              <a:spcAft>
                <a:spcPts val="0"/>
              </a:spcAft>
              <a:buSzPts val="1000"/>
              <a:buNone/>
            </a:pPr>
            <a:r>
              <a:rPr lang="en" b="1" dirty="0"/>
              <a:t>[Mentor]</a:t>
            </a:r>
            <a:r>
              <a:rPr lang="en" dirty="0"/>
              <a:t> Feedback</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27940" lvl="0" indent="0" algn="l" rtl="0">
              <a:spcBef>
                <a:spcPts val="0"/>
              </a:spcBef>
              <a:spcAft>
                <a:spcPts val="0"/>
              </a:spcAft>
              <a:buSzPts val="1000"/>
              <a:buNone/>
            </a:pPr>
            <a:r>
              <a:rPr lang="en-US" dirty="0"/>
              <a:t>Response:</a:t>
            </a:r>
          </a:p>
          <a:p>
            <a:pPr marL="27940" lvl="0" indent="0" algn="l" rtl="0">
              <a:spcBef>
                <a:spcPts val="0"/>
              </a:spcBef>
              <a:spcAft>
                <a:spcPts val="0"/>
              </a:spcAft>
              <a:buSzPts val="1000"/>
              <a:buNone/>
            </a:pPr>
            <a:endParaRPr lang="en-US" dirty="0"/>
          </a:p>
          <a:p>
            <a:pPr marL="27940" lvl="0" indent="0" algn="l" rtl="0">
              <a:spcBef>
                <a:spcPts val="0"/>
              </a:spcBef>
              <a:spcAft>
                <a:spcPts val="0"/>
              </a:spcAft>
              <a:buSzPts val="1000"/>
              <a:buNone/>
            </a:pPr>
            <a:r>
              <a:rPr lang="en-US" dirty="0"/>
              <a:t>I’m very happy that I filled in my work/learning logs correctly so far I think hitting 36 hours on my worklog will be really hard as I am someone who works fast but then  requires long breaks. I will try my best though </a:t>
            </a:r>
            <a:r>
              <a:rPr lang="en-US" dirty="0" err="1"/>
              <a:t>ofcourse</a:t>
            </a:r>
            <a:r>
              <a:rPr lang="en-US" dirty="0"/>
              <a:t> but </a:t>
            </a:r>
            <a:r>
              <a:rPr lang="en-US" dirty="0" err="1"/>
              <a:t>im</a:t>
            </a:r>
            <a:r>
              <a:rPr lang="en-US" dirty="0"/>
              <a:t> quite worried about it. </a:t>
            </a:r>
            <a:endParaRPr dirty="0"/>
          </a:p>
        </p:txBody>
      </p:sp>
      <p:sp>
        <p:nvSpPr>
          <p:cNvPr id="217" name="Google Shape;217;p25"/>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18" name="Google Shape;218;p25"/>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graphicFrame>
        <p:nvGraphicFramePr>
          <p:cNvPr id="3" name="Object 2">
            <a:extLst>
              <a:ext uri="{FF2B5EF4-FFF2-40B4-BE49-F238E27FC236}">
                <a16:creationId xmlns:a16="http://schemas.microsoft.com/office/drawing/2014/main" id="{4E177A68-B105-55DD-E2FD-69BD58CABE58}"/>
              </a:ext>
            </a:extLst>
          </p:cNvPr>
          <p:cNvGraphicFramePr>
            <a:graphicFrameLocks noChangeAspect="1"/>
          </p:cNvGraphicFramePr>
          <p:nvPr>
            <p:extLst>
              <p:ext uri="{D42A27DB-BD31-4B8C-83A1-F6EECF244321}">
                <p14:modId xmlns:p14="http://schemas.microsoft.com/office/powerpoint/2010/main" val="1446371424"/>
              </p:ext>
            </p:extLst>
          </p:nvPr>
        </p:nvGraphicFramePr>
        <p:xfrm>
          <a:off x="576000" y="1732849"/>
          <a:ext cx="1743075" cy="514350"/>
        </p:xfrm>
        <a:graphic>
          <a:graphicData uri="http://schemas.openxmlformats.org/presentationml/2006/ole">
            <mc:AlternateContent xmlns:mc="http://schemas.openxmlformats.org/markup-compatibility/2006">
              <mc:Choice xmlns:v="urn:schemas-microsoft-com:vml" Requires="v">
                <p:oleObj name="Packager Shell Object" showAsIcon="1" r:id="rId3" imgW="1743075" imgH="514350" progId="Package">
                  <p:embed/>
                </p:oleObj>
              </mc:Choice>
              <mc:Fallback>
                <p:oleObj name="Packager Shell Object" showAsIcon="1" r:id="rId3" imgW="1743075" imgH="514350" progId="Package">
                  <p:embed/>
                  <p:pic>
                    <p:nvPicPr>
                      <p:cNvPr id="0" name=""/>
                      <p:cNvPicPr/>
                      <p:nvPr/>
                    </p:nvPicPr>
                    <p:blipFill>
                      <a:blip r:embed="rId4"/>
                      <a:stretch>
                        <a:fillRect/>
                      </a:stretch>
                    </p:blipFill>
                    <p:spPr>
                      <a:xfrm>
                        <a:off x="576000" y="1732849"/>
                        <a:ext cx="1743075" cy="514350"/>
                      </a:xfrm>
                      <a:prstGeom prst="rect">
                        <a:avLst/>
                      </a:prstGeom>
                    </p:spPr>
                  </p:pic>
                </p:oleObj>
              </mc:Fallback>
            </mc:AlternateContent>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3</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dirty="0"/>
          </a:p>
          <a:p>
            <a:pPr marL="182880" lvl="0" indent="-154940" algn="l" rtl="0">
              <a:spcBef>
                <a:spcPts val="0"/>
              </a:spcBef>
              <a:spcAft>
                <a:spcPts val="0"/>
              </a:spcAft>
              <a:buSzPts val="1000"/>
              <a:buChar char="●"/>
            </a:pPr>
            <a:r>
              <a:rPr lang="en" dirty="0"/>
              <a:t>What have you actually been able to do? </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27940" lvl="0" indent="0" algn="l" rtl="0">
              <a:spcBef>
                <a:spcPts val="0"/>
              </a:spcBef>
              <a:spcAft>
                <a:spcPts val="0"/>
              </a:spcAft>
              <a:buSzPts val="1000"/>
              <a:buNone/>
            </a:pPr>
            <a:r>
              <a:rPr lang="en-US" dirty="0"/>
              <a:t>Goals:</a:t>
            </a:r>
          </a:p>
          <a:p>
            <a:pPr marL="640080" lvl="1" indent="-154940">
              <a:spcBef>
                <a:spcPts val="0"/>
              </a:spcBef>
              <a:buChar char="●"/>
            </a:pPr>
            <a:r>
              <a:rPr lang="en-US" dirty="0"/>
              <a:t>Finish and get enough practice for my presentation.</a:t>
            </a:r>
          </a:p>
          <a:p>
            <a:pPr marL="640080" lvl="1" indent="-154940">
              <a:spcBef>
                <a:spcPts val="0"/>
              </a:spcBef>
              <a:buChar char="●"/>
            </a:pPr>
            <a:endParaRPr lang="en-US" dirty="0"/>
          </a:p>
          <a:p>
            <a:pPr marL="640080" lvl="1" indent="-154940">
              <a:spcBef>
                <a:spcPts val="0"/>
              </a:spcBef>
              <a:buChar char="●"/>
            </a:pPr>
            <a:r>
              <a:rPr lang="en-US" dirty="0"/>
              <a:t>Present my presentation and hopefully do well.</a:t>
            </a:r>
          </a:p>
          <a:p>
            <a:pPr marL="640080" lvl="1" indent="-154940">
              <a:spcBef>
                <a:spcPts val="0"/>
              </a:spcBef>
              <a:buChar char="●"/>
            </a:pPr>
            <a:endParaRPr lang="en-US" dirty="0"/>
          </a:p>
          <a:p>
            <a:pPr marL="640080" lvl="1" indent="-154940">
              <a:spcBef>
                <a:spcPts val="0"/>
              </a:spcBef>
              <a:buChar char="●"/>
            </a:pPr>
            <a:r>
              <a:rPr lang="en-US" dirty="0"/>
              <a:t>Do all my Brightspace tasks and quizzes.</a:t>
            </a:r>
          </a:p>
          <a:p>
            <a:pPr marL="640080" lvl="1" indent="-154940">
              <a:spcBef>
                <a:spcPts val="0"/>
              </a:spcBef>
              <a:buChar char="●"/>
            </a:pPr>
            <a:endParaRPr lang="en-US" dirty="0"/>
          </a:p>
          <a:p>
            <a:pPr marL="640080" lvl="1" indent="-154940">
              <a:spcBef>
                <a:spcPts val="0"/>
              </a:spcBef>
              <a:buChar char="●"/>
            </a:pPr>
            <a:r>
              <a:rPr lang="en-US" dirty="0"/>
              <a:t>Use extra time to practice on Kahn academy if required.</a:t>
            </a:r>
          </a:p>
          <a:p>
            <a:pPr marL="640080" lvl="1" indent="-154940">
              <a:spcBef>
                <a:spcPts val="0"/>
              </a:spcBef>
              <a:buChar char="●"/>
            </a:pPr>
            <a:endParaRPr lang="en-US" dirty="0"/>
          </a:p>
          <a:p>
            <a:pPr marL="640080" lvl="1" indent="-154940">
              <a:spcBef>
                <a:spcPts val="0"/>
              </a:spcBef>
              <a:buChar char="●"/>
            </a:pPr>
            <a:endParaRPr lang="en-US" dirty="0"/>
          </a:p>
          <a:p>
            <a:pPr marL="182880" lvl="0" indent="-154940" algn="l" rtl="0">
              <a:spcBef>
                <a:spcPts val="0"/>
              </a:spcBef>
              <a:spcAft>
                <a:spcPts val="0"/>
              </a:spcAft>
              <a:buSzPts val="1000"/>
              <a:buChar char="●"/>
            </a:pPr>
            <a:endParaRPr dirty="0"/>
          </a:p>
        </p:txBody>
      </p:sp>
      <p:sp>
        <p:nvSpPr>
          <p:cNvPr id="227" name="Google Shape;227;p26"/>
          <p:cNvSpPr txBox="1">
            <a:spLocks noGrp="1"/>
          </p:cNvSpPr>
          <p:nvPr>
            <p:ph type="body" idx="3"/>
          </p:nvPr>
        </p:nvSpPr>
        <p:spPr>
          <a:xfrm>
            <a:off x="4663450" y="1152697"/>
            <a:ext cx="4297800" cy="1224743"/>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dirty="0"/>
          </a:p>
          <a:p>
            <a:pPr marL="182880" lvl="0" indent="-154940" algn="l" rtl="0">
              <a:spcBef>
                <a:spcPts val="0"/>
              </a:spcBef>
              <a:spcAft>
                <a:spcPts val="0"/>
              </a:spcAft>
              <a:buSzPts val="1000"/>
              <a:buChar char="●"/>
            </a:pPr>
            <a:r>
              <a:rPr lang="en" dirty="0"/>
              <a:t>What went well? </a:t>
            </a:r>
            <a:endParaRPr dirty="0"/>
          </a:p>
          <a:p>
            <a:pPr marL="182880" lvl="0" indent="-154940" algn="l" rtl="0">
              <a:spcBef>
                <a:spcPts val="0"/>
              </a:spcBef>
              <a:spcAft>
                <a:spcPts val="0"/>
              </a:spcAft>
              <a:buSzPts val="1000"/>
              <a:buChar char="●"/>
            </a:pPr>
            <a:r>
              <a:rPr lang="en" dirty="0"/>
              <a:t>What didn’t go so well? </a:t>
            </a:r>
            <a:endParaRPr dirty="0"/>
          </a:p>
          <a:p>
            <a:pPr marL="182880" lvl="0" indent="-154940" algn="l" rtl="0">
              <a:spcBef>
                <a:spcPts val="0"/>
              </a:spcBef>
              <a:spcAft>
                <a:spcPts val="0"/>
              </a:spcAft>
              <a:buSzPts val="1000"/>
              <a:buChar char="●"/>
            </a:pPr>
            <a:r>
              <a:rPr lang="en" dirty="0"/>
              <a:t>What did you learn? </a:t>
            </a:r>
            <a:endParaRPr dirty="0"/>
          </a:p>
          <a:p>
            <a:pPr marL="182880" lvl="0" indent="-154940" algn="l" rtl="0">
              <a:spcBef>
                <a:spcPts val="0"/>
              </a:spcBef>
              <a:spcAft>
                <a:spcPts val="0"/>
              </a:spcAft>
              <a:buSzPts val="1000"/>
              <a:buChar char="●"/>
            </a:pPr>
            <a:r>
              <a:rPr lang="en" dirty="0"/>
              <a:t>What could be added as an Action point looking forward to next week?</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27940" lvl="0" indent="0" algn="l" rtl="0">
              <a:spcBef>
                <a:spcPts val="0"/>
              </a:spcBef>
              <a:spcAft>
                <a:spcPts val="0"/>
              </a:spcAft>
              <a:buSzPts val="1000"/>
              <a:buNone/>
            </a:pPr>
            <a:r>
              <a:rPr lang="en-US" dirty="0"/>
              <a:t>Reflection:</a:t>
            </a:r>
          </a:p>
          <a:p>
            <a:pPr marL="640080" lvl="1" indent="-154940">
              <a:spcBef>
                <a:spcPts val="0"/>
              </a:spcBef>
              <a:buChar char="●"/>
            </a:pPr>
            <a:r>
              <a:rPr lang="en-US" dirty="0"/>
              <a:t>I thought I had enough practice, but I was still quite nervous during my </a:t>
            </a:r>
            <a:r>
              <a:rPr lang="en-US" dirty="0">
                <a:hlinkClick r:id="rId3" action="ppaction://hlinkfile"/>
              </a:rPr>
              <a:t>presentation</a:t>
            </a:r>
            <a:r>
              <a:rPr lang="en-US" dirty="0"/>
              <a:t> I think it was because of the camera. This is something I will have to work on.</a:t>
            </a:r>
          </a:p>
          <a:p>
            <a:pPr marL="485140" lvl="1" indent="0">
              <a:spcBef>
                <a:spcPts val="0"/>
              </a:spcBef>
              <a:buNone/>
            </a:pPr>
            <a:endParaRPr lang="en-US" dirty="0"/>
          </a:p>
          <a:p>
            <a:pPr marL="640080" lvl="1" indent="-154940">
              <a:spcBef>
                <a:spcPts val="0"/>
              </a:spcBef>
              <a:buChar char="●"/>
            </a:pPr>
            <a:r>
              <a:rPr lang="en-US" dirty="0"/>
              <a:t>The Brightspace tasks went well. The ethics although very interesting was a lot of reading however which got draining after a while.</a:t>
            </a:r>
          </a:p>
          <a:p>
            <a:pPr marL="640080" lvl="1" indent="-154940">
              <a:spcBef>
                <a:spcPts val="0"/>
              </a:spcBef>
              <a:buChar char="●"/>
            </a:pPr>
            <a:endParaRPr lang="en-US" dirty="0"/>
          </a:p>
          <a:p>
            <a:pPr marL="640080" lvl="1" indent="-154940">
              <a:spcBef>
                <a:spcPts val="0"/>
              </a:spcBef>
              <a:buChar char="●"/>
            </a:pPr>
            <a:r>
              <a:rPr lang="en-US" dirty="0"/>
              <a:t>I couldn’t do the quiz as I didn’t understand the math in it yet I did spend quite a lot of time on khan academy but not enough. Next week I will want to do more.</a:t>
            </a:r>
          </a:p>
          <a:p>
            <a:pPr marL="640080" lvl="1" indent="-154940">
              <a:spcBef>
                <a:spcPts val="0"/>
              </a:spcBef>
              <a:buChar char="●"/>
            </a:pPr>
            <a:endParaRPr lang="en-US" dirty="0"/>
          </a:p>
          <a:p>
            <a:pPr marL="640080" lvl="1" indent="-154940">
              <a:spcBef>
                <a:spcPts val="0"/>
              </a:spcBef>
              <a:buChar char="●"/>
            </a:pPr>
            <a:endParaRPr lang="en-US" dirty="0"/>
          </a:p>
          <a:p>
            <a:pPr marL="27940" lvl="0" indent="0" algn="l" rtl="0">
              <a:spcBef>
                <a:spcPts val="0"/>
              </a:spcBef>
              <a:spcAft>
                <a:spcPts val="0"/>
              </a:spcAft>
              <a:buSzPts val="1000"/>
              <a:buNone/>
            </a:pPr>
            <a:endParaRPr lang="en" dirty="0"/>
          </a:p>
          <a:p>
            <a:pPr marL="182880" lvl="0" indent="-154940" algn="l" rtl="0">
              <a:spcBef>
                <a:spcPts val="0"/>
              </a:spcBef>
              <a:spcAft>
                <a:spcPts val="0"/>
              </a:spcAft>
              <a:buSzPts val="1000"/>
              <a:buChar char="●"/>
            </a:pP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ndertitel 1">
            <a:extLst>
              <a:ext uri="{FF2B5EF4-FFF2-40B4-BE49-F238E27FC236}">
                <a16:creationId xmlns:a16="http://schemas.microsoft.com/office/drawing/2014/main" id="{62B3060D-8260-CF0B-A290-8E28D609CEE7}"/>
              </a:ext>
            </a:extLst>
          </p:cNvPr>
          <p:cNvSpPr>
            <a:spLocks noGrp="1"/>
          </p:cNvSpPr>
          <p:nvPr>
            <p:ph type="subTitle" idx="1"/>
          </p:nvPr>
        </p:nvSpPr>
        <p:spPr/>
        <p:txBody>
          <a:bodyPr/>
          <a:lstStyle/>
          <a:p>
            <a:r>
              <a:rPr lang="en-US" dirty="0"/>
              <a:t>Conclusion And Points for next week:</a:t>
            </a:r>
            <a:endParaRPr lang="nl-NL" dirty="0"/>
          </a:p>
          <a:p>
            <a:endParaRPr lang="nl-NL" dirty="0"/>
          </a:p>
        </p:txBody>
      </p:sp>
      <p:sp>
        <p:nvSpPr>
          <p:cNvPr id="3" name="Tijdelijke aanduiding voor tekst 2">
            <a:extLst>
              <a:ext uri="{FF2B5EF4-FFF2-40B4-BE49-F238E27FC236}">
                <a16:creationId xmlns:a16="http://schemas.microsoft.com/office/drawing/2014/main" id="{AD869625-38E4-FD47-2996-5FE50F478C56}"/>
              </a:ext>
            </a:extLst>
          </p:cNvPr>
          <p:cNvSpPr>
            <a:spLocks noGrp="1"/>
          </p:cNvSpPr>
          <p:nvPr>
            <p:ph type="body" idx="2"/>
          </p:nvPr>
        </p:nvSpPr>
        <p:spPr/>
        <p:txBody>
          <a:bodyPr/>
          <a:lstStyle/>
          <a:p>
            <a:pPr marL="165100" indent="0">
              <a:buNone/>
            </a:pPr>
            <a:r>
              <a:rPr lang="en-US" dirty="0"/>
              <a:t>This week was tiring but interesting. I feel as if I’m settling in quite well. I am nervous about the quiz from this week but looking at the next weeks quizzes they are subjects I am more comfortable with so hopefully I will have time to work on algebra 2 on the side. I’m excited to start on </a:t>
            </a:r>
            <a:r>
              <a:rPr lang="en-US" dirty="0" err="1"/>
              <a:t>PowerBI</a:t>
            </a:r>
            <a:r>
              <a:rPr lang="en-US" dirty="0"/>
              <a:t> next week and learn more interesting things so </a:t>
            </a:r>
            <a:r>
              <a:rPr lang="en-US" dirty="0" err="1"/>
              <a:t>im</a:t>
            </a:r>
            <a:r>
              <a:rPr lang="en-US" dirty="0"/>
              <a:t> trying not to stress out too much and take it one day at a time and do my best. Furthermore, I’ve still had no luck finding a room in Breda and having a 2.5 hour commute each way is not good for my productivity. I continue to look and hope I will find something soon.</a:t>
            </a:r>
            <a:endParaRPr lang="nl-NL" dirty="0"/>
          </a:p>
        </p:txBody>
      </p:sp>
      <p:sp>
        <p:nvSpPr>
          <p:cNvPr id="4" name="Tijdelijke aanduiding voor tekst 3">
            <a:extLst>
              <a:ext uri="{FF2B5EF4-FFF2-40B4-BE49-F238E27FC236}">
                <a16:creationId xmlns:a16="http://schemas.microsoft.com/office/drawing/2014/main" id="{B25AF928-9DB8-90DE-8905-39BAB6854551}"/>
              </a:ext>
            </a:extLst>
          </p:cNvPr>
          <p:cNvSpPr>
            <a:spLocks noGrp="1"/>
          </p:cNvSpPr>
          <p:nvPr>
            <p:ph type="body" idx="3"/>
          </p:nvPr>
        </p:nvSpPr>
        <p:spPr/>
        <p:txBody>
          <a:bodyPr/>
          <a:lstStyle/>
          <a:p>
            <a:endParaRPr lang="nl-NL"/>
          </a:p>
        </p:txBody>
      </p:sp>
      <p:sp>
        <p:nvSpPr>
          <p:cNvPr id="5" name="Ondertitel 4">
            <a:extLst>
              <a:ext uri="{FF2B5EF4-FFF2-40B4-BE49-F238E27FC236}">
                <a16:creationId xmlns:a16="http://schemas.microsoft.com/office/drawing/2014/main" id="{7B2FBDC9-CFAD-EDE1-3DDF-F7167225A102}"/>
              </a:ext>
            </a:extLst>
          </p:cNvPr>
          <p:cNvSpPr>
            <a:spLocks noGrp="1"/>
          </p:cNvSpPr>
          <p:nvPr>
            <p:ph type="subTitle" idx="4"/>
          </p:nvPr>
        </p:nvSpPr>
        <p:spPr/>
        <p:txBody>
          <a:bodyPr/>
          <a:lstStyle/>
          <a:p>
            <a:endParaRPr lang="nl-NL"/>
          </a:p>
        </p:txBody>
      </p:sp>
      <p:sp>
        <p:nvSpPr>
          <p:cNvPr id="6" name="Titel 5">
            <a:extLst>
              <a:ext uri="{FF2B5EF4-FFF2-40B4-BE49-F238E27FC236}">
                <a16:creationId xmlns:a16="http://schemas.microsoft.com/office/drawing/2014/main" id="{EC60E43B-0003-A15A-A1AA-B9F4FEA86C1F}"/>
              </a:ext>
            </a:extLst>
          </p:cNvPr>
          <p:cNvSpPr>
            <a:spLocks noGrp="1"/>
          </p:cNvSpPr>
          <p:nvPr>
            <p:ph type="title"/>
          </p:nvPr>
        </p:nvSpPr>
        <p:spPr/>
        <p:txBody>
          <a:bodyPr/>
          <a:lstStyle/>
          <a:p>
            <a:r>
              <a:rPr lang="en" dirty="0"/>
              <a:t>Week </a:t>
            </a:r>
            <a:r>
              <a:rPr lang="en-NL" dirty="0"/>
              <a:t>3</a:t>
            </a:r>
            <a:r>
              <a:rPr lang="en" dirty="0"/>
              <a:t> – Log continued</a:t>
            </a:r>
            <a:endParaRPr lang="nl-NL" dirty="0"/>
          </a:p>
        </p:txBody>
      </p:sp>
      <p:sp>
        <p:nvSpPr>
          <p:cNvPr id="7" name="Titel 6">
            <a:extLst>
              <a:ext uri="{FF2B5EF4-FFF2-40B4-BE49-F238E27FC236}">
                <a16:creationId xmlns:a16="http://schemas.microsoft.com/office/drawing/2014/main" id="{4F99F6D8-968B-546E-C6EF-50FEEB33BBE5}"/>
              </a:ext>
            </a:extLst>
          </p:cNvPr>
          <p:cNvSpPr>
            <a:spLocks noGrp="1"/>
          </p:cNvSpPr>
          <p:nvPr>
            <p:ph type="title" idx="5"/>
          </p:nvPr>
        </p:nvSpPr>
        <p:spPr/>
        <p:txBody>
          <a:bodyPr/>
          <a:lstStyle/>
          <a:p>
            <a:r>
              <a:rPr lang="en-US" dirty="0"/>
              <a:t>3</a:t>
            </a:r>
            <a:endParaRPr lang="nl-NL" dirty="0"/>
          </a:p>
        </p:txBody>
      </p:sp>
      <p:sp>
        <p:nvSpPr>
          <p:cNvPr id="8" name="Titel 7">
            <a:extLst>
              <a:ext uri="{FF2B5EF4-FFF2-40B4-BE49-F238E27FC236}">
                <a16:creationId xmlns:a16="http://schemas.microsoft.com/office/drawing/2014/main" id="{B226FC94-0966-7B30-B564-A136AFF56E52}"/>
              </a:ext>
            </a:extLst>
          </p:cNvPr>
          <p:cNvSpPr>
            <a:spLocks noGrp="1"/>
          </p:cNvSpPr>
          <p:nvPr>
            <p:ph type="title" idx="6"/>
          </p:nvPr>
        </p:nvSpPr>
        <p:spPr/>
        <p:txBody>
          <a:bodyPr/>
          <a:lstStyle/>
          <a:p>
            <a:r>
              <a:rPr lang="nl-NL" dirty="0"/>
              <a:t>2/2</a:t>
            </a:r>
          </a:p>
        </p:txBody>
      </p:sp>
      <p:sp>
        <p:nvSpPr>
          <p:cNvPr id="9" name="Tijdelijke aanduiding voor tekst 8">
            <a:extLst>
              <a:ext uri="{FF2B5EF4-FFF2-40B4-BE49-F238E27FC236}">
                <a16:creationId xmlns:a16="http://schemas.microsoft.com/office/drawing/2014/main" id="{868C08EC-C988-A75A-6CB9-E0A0E9B28807}"/>
              </a:ext>
            </a:extLst>
          </p:cNvPr>
          <p:cNvSpPr>
            <a:spLocks noGrp="1"/>
          </p:cNvSpPr>
          <p:nvPr>
            <p:ph type="body" idx="7"/>
          </p:nvPr>
        </p:nvSpPr>
        <p:spPr/>
        <p:txBody>
          <a:bodyPr/>
          <a:lstStyle/>
          <a:p>
            <a:endParaRPr lang="nl-NL"/>
          </a:p>
        </p:txBody>
      </p:sp>
      <p:sp>
        <p:nvSpPr>
          <p:cNvPr id="10" name="Ondertitel 9">
            <a:extLst>
              <a:ext uri="{FF2B5EF4-FFF2-40B4-BE49-F238E27FC236}">
                <a16:creationId xmlns:a16="http://schemas.microsoft.com/office/drawing/2014/main" id="{5CF80F72-DFDA-3D7E-7201-74CD19C86CE0}"/>
              </a:ext>
            </a:extLst>
          </p:cNvPr>
          <p:cNvSpPr>
            <a:spLocks noGrp="1"/>
          </p:cNvSpPr>
          <p:nvPr>
            <p:ph type="subTitle" idx="8"/>
          </p:nvPr>
        </p:nvSpPr>
        <p:spPr/>
        <p:txBody>
          <a:bodyPr/>
          <a:lstStyle/>
          <a:p>
            <a:endParaRPr lang="nl-NL"/>
          </a:p>
        </p:txBody>
      </p:sp>
    </p:spTree>
    <p:extLst>
      <p:ext uri="{BB962C8B-B14F-4D97-AF65-F5344CB8AC3E}">
        <p14:creationId xmlns:p14="http://schemas.microsoft.com/office/powerpoint/2010/main" val="25416160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3</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dirty="0"/>
              <a:t>[Reviewer]</a:t>
            </a:r>
            <a:r>
              <a:rPr lang="en" dirty="0"/>
              <a:t> Feedback</a:t>
            </a:r>
            <a:endParaRPr dirty="0"/>
          </a:p>
          <a:p>
            <a:pPr marL="0" lvl="0" indent="0" algn="l" rtl="0">
              <a:spcBef>
                <a:spcPts val="800"/>
              </a:spcBef>
              <a:spcAft>
                <a:spcPts val="800"/>
              </a:spcAft>
              <a:buNone/>
            </a:pPr>
            <a:r>
              <a:rPr lang="en" dirty="0"/>
              <a:t>Response</a:t>
            </a:r>
          </a:p>
          <a:p>
            <a:pPr marL="0" lvl="0" indent="0" algn="l" rtl="0">
              <a:spcBef>
                <a:spcPts val="800"/>
              </a:spcBef>
              <a:spcAft>
                <a:spcPts val="800"/>
              </a:spcAft>
              <a:buNone/>
            </a:pPr>
            <a:endParaRPr lang="en" dirty="0"/>
          </a:p>
          <a:p>
            <a:pPr marL="0" lvl="0" indent="0" algn="l" rtl="0">
              <a:spcBef>
                <a:spcPts val="800"/>
              </a:spcBef>
              <a:spcAft>
                <a:spcPts val="800"/>
              </a:spcAft>
              <a:buNone/>
            </a:pPr>
            <a:endParaRPr lang="en" dirty="0"/>
          </a:p>
          <a:p>
            <a:pPr marL="0" lvl="0" indent="0" algn="l" rtl="0">
              <a:spcBef>
                <a:spcPts val="800"/>
              </a:spcBef>
              <a:spcAft>
                <a:spcPts val="800"/>
              </a:spcAft>
              <a:buNone/>
            </a:pPr>
            <a:r>
              <a:rPr lang="nl-NL" dirty="0"/>
              <a:t>I</a:t>
            </a:r>
            <a:r>
              <a:rPr lang="en" dirty="0"/>
              <a:t> changed slide 3 and am much happier with it now.</a:t>
            </a:r>
          </a:p>
          <a:p>
            <a:pPr marL="0" lvl="0" indent="0" algn="l" rtl="0">
              <a:spcBef>
                <a:spcPts val="800"/>
              </a:spcBef>
              <a:spcAft>
                <a:spcPts val="800"/>
              </a:spcAft>
              <a:buNone/>
            </a:pPr>
            <a:r>
              <a:rPr lang="nl-NL" dirty="0"/>
              <a:t>I</a:t>
            </a:r>
            <a:r>
              <a:rPr lang="en" dirty="0"/>
              <a:t> added icons to add diversity to the slide and </a:t>
            </a:r>
            <a:r>
              <a:rPr lang="nl-NL" dirty="0"/>
              <a:t>I</a:t>
            </a:r>
            <a:r>
              <a:rPr lang="en" dirty="0"/>
              <a:t> asked a question to the audience</a:t>
            </a:r>
          </a:p>
          <a:p>
            <a:pPr marL="0" lvl="0" indent="0" algn="l" rtl="0">
              <a:spcBef>
                <a:spcPts val="800"/>
              </a:spcBef>
              <a:spcAft>
                <a:spcPts val="800"/>
              </a:spcAft>
              <a:buNone/>
            </a:pPr>
            <a:r>
              <a:rPr lang="nl-NL" dirty="0"/>
              <a:t>I</a:t>
            </a:r>
            <a:r>
              <a:rPr lang="en" dirty="0"/>
              <a:t> also fixed the spelling</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graphicFrame>
        <p:nvGraphicFramePr>
          <p:cNvPr id="3" name="Object 2">
            <a:extLst>
              <a:ext uri="{FF2B5EF4-FFF2-40B4-BE49-F238E27FC236}">
                <a16:creationId xmlns:a16="http://schemas.microsoft.com/office/drawing/2014/main" id="{E580AB5B-2D03-F59A-B04D-9E23F86980E4}"/>
              </a:ext>
            </a:extLst>
          </p:cNvPr>
          <p:cNvGraphicFramePr>
            <a:graphicFrameLocks noChangeAspect="1"/>
          </p:cNvGraphicFramePr>
          <p:nvPr>
            <p:extLst>
              <p:ext uri="{D42A27DB-BD31-4B8C-83A1-F6EECF244321}">
                <p14:modId xmlns:p14="http://schemas.microsoft.com/office/powerpoint/2010/main" val="3829599902"/>
              </p:ext>
            </p:extLst>
          </p:nvPr>
        </p:nvGraphicFramePr>
        <p:xfrm>
          <a:off x="5139917" y="1830413"/>
          <a:ext cx="2505075" cy="514350"/>
        </p:xfrm>
        <a:graphic>
          <a:graphicData uri="http://schemas.openxmlformats.org/presentationml/2006/ole">
            <mc:AlternateContent xmlns:mc="http://schemas.openxmlformats.org/markup-compatibility/2006">
              <mc:Choice xmlns:v="urn:schemas-microsoft-com:vml" Requires="v">
                <p:oleObj name="Packager Shell-object" showAsIcon="1" r:id="rId3" imgW="2505187" imgH="514350" progId="Package">
                  <p:embed/>
                </p:oleObj>
              </mc:Choice>
              <mc:Fallback>
                <p:oleObj name="Packager Shell-object" showAsIcon="1" r:id="rId3" imgW="2505187" imgH="514350" progId="Package">
                  <p:embed/>
                  <p:pic>
                    <p:nvPicPr>
                      <p:cNvPr id="0" name=""/>
                      <p:cNvPicPr/>
                      <p:nvPr/>
                    </p:nvPicPr>
                    <p:blipFill>
                      <a:blip r:embed="rId4"/>
                      <a:stretch>
                        <a:fillRect/>
                      </a:stretch>
                    </p:blipFill>
                    <p:spPr>
                      <a:xfrm>
                        <a:off x="5139917" y="1830413"/>
                        <a:ext cx="2505075" cy="514350"/>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82F160A5-A52D-4763-FF55-14BEA64749B8}"/>
              </a:ext>
            </a:extLst>
          </p:cNvPr>
          <p:cNvGraphicFramePr>
            <a:graphicFrameLocks noChangeAspect="1"/>
          </p:cNvGraphicFramePr>
          <p:nvPr>
            <p:extLst>
              <p:ext uri="{D42A27DB-BD31-4B8C-83A1-F6EECF244321}">
                <p14:modId xmlns:p14="http://schemas.microsoft.com/office/powerpoint/2010/main" val="2095306624"/>
              </p:ext>
            </p:extLst>
          </p:nvPr>
        </p:nvGraphicFramePr>
        <p:xfrm>
          <a:off x="576000" y="1830413"/>
          <a:ext cx="1362075" cy="514350"/>
        </p:xfrm>
        <a:graphic>
          <a:graphicData uri="http://schemas.openxmlformats.org/presentationml/2006/ole">
            <mc:AlternateContent xmlns:mc="http://schemas.openxmlformats.org/markup-compatibility/2006">
              <mc:Choice xmlns:v="urn:schemas-microsoft-com:vml" Requires="v">
                <p:oleObj name="Packager Shell-object" showAsIcon="1" r:id="rId5" imgW="1362187" imgH="514350" progId="Package">
                  <p:embed/>
                </p:oleObj>
              </mc:Choice>
              <mc:Fallback>
                <p:oleObj name="Packager Shell-object" showAsIcon="1" r:id="rId5" imgW="1362187" imgH="514350" progId="Package">
                  <p:embed/>
                  <p:pic>
                    <p:nvPicPr>
                      <p:cNvPr id="0" name=""/>
                      <p:cNvPicPr/>
                      <p:nvPr/>
                    </p:nvPicPr>
                    <p:blipFill>
                      <a:blip r:embed="rId6"/>
                      <a:stretch>
                        <a:fillRect/>
                      </a:stretch>
                    </p:blipFill>
                    <p:spPr>
                      <a:xfrm>
                        <a:off x="576000" y="1830413"/>
                        <a:ext cx="1362075" cy="514350"/>
                      </a:xfrm>
                      <a:prstGeom prst="rect">
                        <a:avLst/>
                      </a:prstGeom>
                    </p:spPr>
                  </p:pic>
                </p:oleObj>
              </mc:Fallback>
            </mc:AlternateContent>
          </a:graphicData>
        </a:graphic>
      </p:graphicFrame>
      <p:sp>
        <p:nvSpPr>
          <p:cNvPr id="5" name="Tekstvak 4">
            <a:extLst>
              <a:ext uri="{FF2B5EF4-FFF2-40B4-BE49-F238E27FC236}">
                <a16:creationId xmlns:a16="http://schemas.microsoft.com/office/drawing/2014/main" id="{A68A487A-F71D-A621-2D07-37C2DE76D93C}"/>
              </a:ext>
            </a:extLst>
          </p:cNvPr>
          <p:cNvSpPr txBox="1"/>
          <p:nvPr/>
        </p:nvSpPr>
        <p:spPr>
          <a:xfrm>
            <a:off x="4746171" y="1152697"/>
            <a:ext cx="3901440" cy="2000548"/>
          </a:xfrm>
          <a:prstGeom prst="rect">
            <a:avLst/>
          </a:prstGeom>
          <a:noFill/>
        </p:spPr>
        <p:txBody>
          <a:bodyPr wrap="square" rtlCol="0">
            <a:spAutoFit/>
          </a:bodyPr>
          <a:lstStyle/>
          <a:p>
            <a:endParaRPr lang="en-US" dirty="0"/>
          </a:p>
          <a:p>
            <a:endParaRPr lang="nl-NL" dirty="0"/>
          </a:p>
          <a:p>
            <a:endParaRPr lang="nl-NL" dirty="0"/>
          </a:p>
          <a:p>
            <a:endParaRPr lang="nl-NL" dirty="0"/>
          </a:p>
          <a:p>
            <a:endParaRPr lang="nl-NL" dirty="0"/>
          </a:p>
          <a:p>
            <a:endParaRPr lang="nl-NL" dirty="0"/>
          </a:p>
          <a:p>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I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agree</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i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should</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explain</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the</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movie more at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the</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start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for</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context.</a:t>
            </a:r>
          </a:p>
          <a:p>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With</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a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shortened</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conclusion</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i manage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to</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get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under</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7 minutes.</a:t>
            </a:r>
          </a:p>
          <a:p>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Adding</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strong AI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might</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be</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smart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to</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demonstrate</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knowledge</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of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the</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 </a:t>
            </a:r>
            <a:r>
              <a:rPr lang="nl-NL" sz="1000" dirty="0" err="1">
                <a:solidFill>
                  <a:schemeClr val="bg1"/>
                </a:solidFill>
                <a:latin typeface="Roboto" panose="02000000000000000000" pitchFamily="2" charset="0"/>
                <a:ea typeface="Roboto" panose="02000000000000000000" pitchFamily="2" charset="0"/>
                <a:cs typeface="Roboto" panose="02000000000000000000" pitchFamily="2" charset="0"/>
              </a:rPr>
              <a:t>material</a:t>
            </a:r>
            <a:r>
              <a:rPr lang="nl-NL" sz="1000" dirty="0">
                <a:solidFill>
                  <a:schemeClr val="bg1"/>
                </a:solidFill>
                <a:latin typeface="Roboto" panose="02000000000000000000" pitchFamily="2" charset="0"/>
                <a:ea typeface="Roboto" panose="02000000000000000000" pitchFamily="2" charset="0"/>
                <a:cs typeface="Roboto" panose="02000000000000000000" pitchFamily="2" charset="0"/>
              </a:rPr>
              <a: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4</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dirty="0"/>
          </a:p>
          <a:p>
            <a:pPr marL="182880" lvl="0" indent="-154940" algn="l" rtl="0">
              <a:spcBef>
                <a:spcPts val="0"/>
              </a:spcBef>
              <a:spcAft>
                <a:spcPts val="0"/>
              </a:spcAft>
              <a:buSzPts val="1000"/>
              <a:buChar char="●"/>
            </a:pPr>
            <a:r>
              <a:rPr lang="en" dirty="0"/>
              <a:t>What have you actually been able to do? </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27940" lvl="0" indent="0" algn="l" rtl="0">
              <a:spcBef>
                <a:spcPts val="0"/>
              </a:spcBef>
              <a:spcAft>
                <a:spcPts val="0"/>
              </a:spcAft>
              <a:buSzPts val="1000"/>
              <a:buNone/>
            </a:pPr>
            <a:r>
              <a:rPr lang="en" dirty="0"/>
              <a:t>Goals</a:t>
            </a:r>
          </a:p>
          <a:p>
            <a:pPr marL="199390" indent="-171450"/>
            <a:endParaRPr lang="en" dirty="0"/>
          </a:p>
          <a:p>
            <a:pPr marL="199390" indent="-171450"/>
            <a:r>
              <a:rPr lang="nl-NL" dirty="0"/>
              <a:t>F</a:t>
            </a:r>
            <a:r>
              <a:rPr lang="en" dirty="0"/>
              <a:t>inish Algebra 2 and catch up on math exams.</a:t>
            </a:r>
          </a:p>
          <a:p>
            <a:pPr marL="199390" indent="-171450"/>
            <a:endParaRPr lang="en" dirty="0"/>
          </a:p>
          <a:p>
            <a:pPr marL="199390" indent="-171450"/>
            <a:r>
              <a:rPr lang="nl-NL" dirty="0"/>
              <a:t>Do </a:t>
            </a:r>
            <a:r>
              <a:rPr lang="nl-NL" dirty="0" err="1"/>
              <a:t>all</a:t>
            </a:r>
            <a:r>
              <a:rPr lang="nl-NL" dirty="0"/>
              <a:t> </a:t>
            </a:r>
            <a:r>
              <a:rPr lang="nl-NL" dirty="0" err="1"/>
              <a:t>the</a:t>
            </a:r>
            <a:r>
              <a:rPr lang="nl-NL" dirty="0"/>
              <a:t> </a:t>
            </a:r>
            <a:r>
              <a:rPr lang="nl-NL" dirty="0" err="1"/>
              <a:t>brightspace</a:t>
            </a:r>
            <a:r>
              <a:rPr lang="nl-NL" dirty="0"/>
              <a:t> </a:t>
            </a:r>
            <a:r>
              <a:rPr lang="nl-NL" dirty="0" err="1"/>
              <a:t>tasks</a:t>
            </a:r>
            <a:r>
              <a:rPr lang="nl-NL" dirty="0"/>
              <a:t>.</a:t>
            </a:r>
          </a:p>
          <a:p>
            <a:pPr marL="199390" indent="-171450"/>
            <a:endParaRPr lang="nl-NL" dirty="0"/>
          </a:p>
          <a:p>
            <a:pPr marL="199390" indent="-171450"/>
            <a:r>
              <a:rPr lang="nl-NL" dirty="0"/>
              <a:t>Get familiar with the next datalab task and the SDG indicators.</a:t>
            </a:r>
          </a:p>
        </p:txBody>
      </p:sp>
      <p:sp>
        <p:nvSpPr>
          <p:cNvPr id="227" name="Google Shape;227;p26"/>
          <p:cNvSpPr txBox="1">
            <a:spLocks noGrp="1"/>
          </p:cNvSpPr>
          <p:nvPr>
            <p:ph type="body" idx="3"/>
          </p:nvPr>
        </p:nvSpPr>
        <p:spPr>
          <a:xfrm>
            <a:off x="4660033" y="955902"/>
            <a:ext cx="4297800" cy="4088538"/>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dirty="0"/>
          </a:p>
          <a:p>
            <a:pPr marL="182880" lvl="0" indent="-154940" algn="l" rtl="0">
              <a:spcBef>
                <a:spcPts val="0"/>
              </a:spcBef>
              <a:spcAft>
                <a:spcPts val="0"/>
              </a:spcAft>
              <a:buSzPts val="1000"/>
              <a:buChar char="●"/>
            </a:pPr>
            <a:r>
              <a:rPr lang="en" dirty="0"/>
              <a:t>What went well? </a:t>
            </a:r>
            <a:endParaRPr dirty="0"/>
          </a:p>
          <a:p>
            <a:pPr marL="182880" lvl="0" indent="-154940" algn="l" rtl="0">
              <a:spcBef>
                <a:spcPts val="0"/>
              </a:spcBef>
              <a:spcAft>
                <a:spcPts val="0"/>
              </a:spcAft>
              <a:buSzPts val="1000"/>
              <a:buChar char="●"/>
            </a:pPr>
            <a:r>
              <a:rPr lang="en" dirty="0"/>
              <a:t>What didn’t go so well? </a:t>
            </a:r>
            <a:endParaRPr dirty="0"/>
          </a:p>
          <a:p>
            <a:pPr marL="182880" lvl="0" indent="-154940" algn="l" rtl="0">
              <a:spcBef>
                <a:spcPts val="0"/>
              </a:spcBef>
              <a:spcAft>
                <a:spcPts val="0"/>
              </a:spcAft>
              <a:buSzPts val="1000"/>
              <a:buChar char="●"/>
            </a:pPr>
            <a:r>
              <a:rPr lang="en" dirty="0"/>
              <a:t>What did you learn? </a:t>
            </a:r>
            <a:endParaRPr dirty="0"/>
          </a:p>
          <a:p>
            <a:pPr marL="182880" lvl="0" indent="-154940" algn="l" rtl="0">
              <a:spcBef>
                <a:spcPts val="0"/>
              </a:spcBef>
              <a:spcAft>
                <a:spcPts val="0"/>
              </a:spcAft>
              <a:buSzPts val="1000"/>
              <a:buChar char="●"/>
            </a:pPr>
            <a:r>
              <a:rPr lang="en" dirty="0"/>
              <a:t>What could be added as an Action point looking forward to next week?</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27940" lvl="0" indent="0" algn="l" rtl="0">
              <a:spcBef>
                <a:spcPts val="0"/>
              </a:spcBef>
              <a:spcAft>
                <a:spcPts val="0"/>
              </a:spcAft>
              <a:buSzPts val="1000"/>
              <a:buNone/>
            </a:pPr>
            <a:r>
              <a:rPr lang="en" dirty="0"/>
              <a:t>Reflection</a:t>
            </a:r>
          </a:p>
          <a:p>
            <a:pPr marL="199390" indent="-171450"/>
            <a:endParaRPr lang="en" dirty="0"/>
          </a:p>
          <a:p>
            <a:pPr marL="199390" indent="-171450"/>
            <a:r>
              <a:rPr lang="en-GB" dirty="0"/>
              <a:t>I was not able to finish Algebra 2 this week which I am quite disappointed about. I think the new data lab task has me quite overwhelmed as I am not super good at making choices. I did however do the week 3 quiz and although I made some silly mistakes with the statistics I am satisfied with the </a:t>
            </a:r>
            <a:r>
              <a:rPr lang="en-GB" dirty="0">
                <a:hlinkClick r:id="rId3" action="ppaction://hlinkfile"/>
              </a:rPr>
              <a:t>outcome</a:t>
            </a:r>
            <a:r>
              <a:rPr lang="en-GB" dirty="0"/>
              <a:t>.</a:t>
            </a:r>
            <a:endParaRPr lang="en" dirty="0"/>
          </a:p>
          <a:p>
            <a:pPr marL="199390" indent="-171450"/>
            <a:endParaRPr lang="en" dirty="0"/>
          </a:p>
          <a:p>
            <a:pPr marL="199390" indent="-171450"/>
            <a:r>
              <a:rPr lang="nl-NL" dirty="0"/>
              <a:t>I was able to do all the courses and daily tasks. I do think im a little behind on the datalab task which i will hopefully catch up on next week.</a:t>
            </a:r>
          </a:p>
          <a:p>
            <a:pPr marL="199390" indent="-171450"/>
            <a:endParaRPr lang="nl-NL" dirty="0"/>
          </a:p>
          <a:p>
            <a:pPr marL="199390" indent="-171450"/>
            <a:r>
              <a:rPr lang="nl-NL" dirty="0"/>
              <a:t>I found the iterative process to be quite frustrating at first as every time i picked a research question and started with the introduction i hit a wall. Either i would not find enuogh data or i was not happy with the research question i chose. I do think i have now finally found a good research question im </a:t>
            </a:r>
            <a:r>
              <a:rPr lang="nl-NL" dirty="0" err="1"/>
              <a:t>passionate</a:t>
            </a:r>
            <a:r>
              <a:rPr lang="nl-NL" dirty="0"/>
              <a:t> </a:t>
            </a:r>
            <a:r>
              <a:rPr lang="nl-NL" dirty="0" err="1"/>
              <a:t>about</a:t>
            </a:r>
            <a:r>
              <a:rPr lang="nl-NL" dirty="0"/>
              <a:t>.</a:t>
            </a:r>
          </a:p>
          <a:p>
            <a:pPr marL="182880" lvl="0" indent="-154940" algn="l" rtl="0">
              <a:spcBef>
                <a:spcPts val="0"/>
              </a:spcBef>
              <a:spcAft>
                <a:spcPts val="0"/>
              </a:spcAft>
              <a:buSzPts val="1000"/>
              <a:buChar char="●"/>
            </a:pP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4</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9973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871088CA-E89F-FD6D-B1A3-CDE91E742B91}"/>
              </a:ext>
            </a:extLst>
          </p:cNvPr>
          <p:cNvSpPr>
            <a:spLocks noGrp="1"/>
          </p:cNvSpPr>
          <p:nvPr>
            <p:ph type="subTitle" idx="1"/>
          </p:nvPr>
        </p:nvSpPr>
        <p:spPr/>
        <p:txBody>
          <a:bodyPr/>
          <a:lstStyle/>
          <a:p>
            <a:r>
              <a:rPr lang="en-GB" dirty="0"/>
              <a:t>Summary and point for next week</a:t>
            </a:r>
            <a:endParaRPr lang="LID4096" dirty="0"/>
          </a:p>
        </p:txBody>
      </p:sp>
      <p:sp>
        <p:nvSpPr>
          <p:cNvPr id="3" name="Text Placeholder 2">
            <a:extLst>
              <a:ext uri="{FF2B5EF4-FFF2-40B4-BE49-F238E27FC236}">
                <a16:creationId xmlns:a16="http://schemas.microsoft.com/office/drawing/2014/main" id="{59427A84-74D3-1F7B-A764-C929CB9EDC94}"/>
              </a:ext>
            </a:extLst>
          </p:cNvPr>
          <p:cNvSpPr>
            <a:spLocks noGrp="1"/>
          </p:cNvSpPr>
          <p:nvPr>
            <p:ph type="body" idx="2"/>
          </p:nvPr>
        </p:nvSpPr>
        <p:spPr/>
        <p:txBody>
          <a:bodyPr/>
          <a:lstStyle/>
          <a:p>
            <a:r>
              <a:rPr lang="en-GB" dirty="0"/>
              <a:t>All in all I was not super happy with this week. I found my productivity to be quite low, I think in part due to my stress about finding a room in Breda to  cut down on my commute. I really like working in </a:t>
            </a:r>
            <a:r>
              <a:rPr lang="en-GB" dirty="0" err="1"/>
              <a:t>PowerBI</a:t>
            </a:r>
            <a:r>
              <a:rPr lang="en-GB" dirty="0"/>
              <a:t> and would love to experiment more with it. I hope next week I will have more time to work on math and get to a good point with my report. I would also like to be more punctual with my administration as I tend to leave the evidencing till the end of the week which makes it a little harder to remember everything. It’s hard for me to get out of my work flow to start doing administration.</a:t>
            </a:r>
            <a:endParaRPr lang="LID4096" dirty="0"/>
          </a:p>
        </p:txBody>
      </p:sp>
      <p:sp>
        <p:nvSpPr>
          <p:cNvPr id="4" name="Text Placeholder 3">
            <a:extLst>
              <a:ext uri="{FF2B5EF4-FFF2-40B4-BE49-F238E27FC236}">
                <a16:creationId xmlns:a16="http://schemas.microsoft.com/office/drawing/2014/main" id="{B5C8A2EC-1D65-EC7C-4667-34924632A1C5}"/>
              </a:ext>
            </a:extLst>
          </p:cNvPr>
          <p:cNvSpPr>
            <a:spLocks noGrp="1"/>
          </p:cNvSpPr>
          <p:nvPr>
            <p:ph type="body" idx="3"/>
          </p:nvPr>
        </p:nvSpPr>
        <p:spPr/>
        <p:txBody>
          <a:bodyPr/>
          <a:lstStyle/>
          <a:p>
            <a:r>
              <a:rPr lang="en-US" dirty="0"/>
              <a:t>The </a:t>
            </a:r>
            <a:r>
              <a:rPr lang="en-US" dirty="0" err="1">
                <a:hlinkClick r:id="rId2" action="ppaction://hlinkfile"/>
              </a:rPr>
              <a:t>datacamp</a:t>
            </a:r>
            <a:r>
              <a:rPr lang="en-US" dirty="0"/>
              <a:t> course on data preparation was quite fun and useful.</a:t>
            </a:r>
            <a:endParaRPr lang="LID4096" dirty="0"/>
          </a:p>
        </p:txBody>
      </p:sp>
      <p:sp>
        <p:nvSpPr>
          <p:cNvPr id="5" name="Subtitle 4">
            <a:extLst>
              <a:ext uri="{FF2B5EF4-FFF2-40B4-BE49-F238E27FC236}">
                <a16:creationId xmlns:a16="http://schemas.microsoft.com/office/drawing/2014/main" id="{18379C26-1542-4C7A-0ABB-F8F7069E04D7}"/>
              </a:ext>
            </a:extLst>
          </p:cNvPr>
          <p:cNvSpPr>
            <a:spLocks noGrp="1"/>
          </p:cNvSpPr>
          <p:nvPr>
            <p:ph type="subTitle" idx="4"/>
          </p:nvPr>
        </p:nvSpPr>
        <p:spPr/>
        <p:txBody>
          <a:bodyPr/>
          <a:lstStyle/>
          <a:p>
            <a:r>
              <a:rPr lang="en-US" dirty="0"/>
              <a:t>Reflection continued</a:t>
            </a:r>
            <a:endParaRPr lang="LID4096" dirty="0"/>
          </a:p>
        </p:txBody>
      </p:sp>
      <p:sp>
        <p:nvSpPr>
          <p:cNvPr id="6" name="Title 5">
            <a:extLst>
              <a:ext uri="{FF2B5EF4-FFF2-40B4-BE49-F238E27FC236}">
                <a16:creationId xmlns:a16="http://schemas.microsoft.com/office/drawing/2014/main" id="{886E2B86-07B6-5DE1-47CA-975BA9AA71A5}"/>
              </a:ext>
            </a:extLst>
          </p:cNvPr>
          <p:cNvSpPr>
            <a:spLocks noGrp="1"/>
          </p:cNvSpPr>
          <p:nvPr>
            <p:ph type="title"/>
          </p:nvPr>
        </p:nvSpPr>
        <p:spPr/>
        <p:txBody>
          <a:bodyPr/>
          <a:lstStyle/>
          <a:p>
            <a:r>
              <a:rPr lang="en-GB" dirty="0"/>
              <a:t>Week 4 log continued</a:t>
            </a:r>
            <a:endParaRPr lang="LID4096" dirty="0"/>
          </a:p>
        </p:txBody>
      </p:sp>
      <p:sp>
        <p:nvSpPr>
          <p:cNvPr id="7" name="Title 6">
            <a:extLst>
              <a:ext uri="{FF2B5EF4-FFF2-40B4-BE49-F238E27FC236}">
                <a16:creationId xmlns:a16="http://schemas.microsoft.com/office/drawing/2014/main" id="{ACDA6DC6-AAD4-77D9-01B2-9287FE54A7CB}"/>
              </a:ext>
            </a:extLst>
          </p:cNvPr>
          <p:cNvSpPr>
            <a:spLocks noGrp="1"/>
          </p:cNvSpPr>
          <p:nvPr>
            <p:ph type="title" idx="5"/>
          </p:nvPr>
        </p:nvSpPr>
        <p:spPr/>
        <p:txBody>
          <a:bodyPr/>
          <a:lstStyle/>
          <a:p>
            <a:r>
              <a:rPr lang="en-GB" dirty="0"/>
              <a:t>4</a:t>
            </a:r>
            <a:endParaRPr lang="LID4096" dirty="0"/>
          </a:p>
        </p:txBody>
      </p:sp>
      <p:sp>
        <p:nvSpPr>
          <p:cNvPr id="8" name="Title 7">
            <a:extLst>
              <a:ext uri="{FF2B5EF4-FFF2-40B4-BE49-F238E27FC236}">
                <a16:creationId xmlns:a16="http://schemas.microsoft.com/office/drawing/2014/main" id="{CF4B9516-7058-10B0-7D6E-9FE17152270D}"/>
              </a:ext>
            </a:extLst>
          </p:cNvPr>
          <p:cNvSpPr>
            <a:spLocks noGrp="1"/>
          </p:cNvSpPr>
          <p:nvPr>
            <p:ph type="title" idx="6"/>
          </p:nvPr>
        </p:nvSpPr>
        <p:spPr/>
        <p:txBody>
          <a:bodyPr/>
          <a:lstStyle/>
          <a:p>
            <a:r>
              <a:rPr lang="en-US" dirty="0"/>
              <a:t>2/2</a:t>
            </a:r>
            <a:endParaRPr lang="LID4096" dirty="0"/>
          </a:p>
        </p:txBody>
      </p:sp>
      <p:sp>
        <p:nvSpPr>
          <p:cNvPr id="9" name="Text Placeholder 8">
            <a:extLst>
              <a:ext uri="{FF2B5EF4-FFF2-40B4-BE49-F238E27FC236}">
                <a16:creationId xmlns:a16="http://schemas.microsoft.com/office/drawing/2014/main" id="{775E9B5E-7E71-9173-E81F-6A17ECF07D4F}"/>
              </a:ext>
            </a:extLst>
          </p:cNvPr>
          <p:cNvSpPr>
            <a:spLocks noGrp="1"/>
          </p:cNvSpPr>
          <p:nvPr>
            <p:ph type="body" idx="7"/>
          </p:nvPr>
        </p:nvSpPr>
        <p:spPr/>
        <p:txBody>
          <a:bodyPr/>
          <a:lstStyle/>
          <a:p>
            <a:endParaRPr lang="LID4096"/>
          </a:p>
        </p:txBody>
      </p:sp>
      <p:sp>
        <p:nvSpPr>
          <p:cNvPr id="10" name="Subtitle 9">
            <a:extLst>
              <a:ext uri="{FF2B5EF4-FFF2-40B4-BE49-F238E27FC236}">
                <a16:creationId xmlns:a16="http://schemas.microsoft.com/office/drawing/2014/main" id="{4A2B1869-A99C-3125-E339-C53EBBBD7807}"/>
              </a:ext>
            </a:extLst>
          </p:cNvPr>
          <p:cNvSpPr>
            <a:spLocks noGrp="1"/>
          </p:cNvSpPr>
          <p:nvPr>
            <p:ph type="subTitle" idx="8"/>
          </p:nvPr>
        </p:nvSpPr>
        <p:spPr/>
        <p:txBody>
          <a:bodyPr/>
          <a:lstStyle/>
          <a:p>
            <a:endParaRPr lang="LID4096"/>
          </a:p>
        </p:txBody>
      </p:sp>
    </p:spTree>
    <p:extLst>
      <p:ext uri="{BB962C8B-B14F-4D97-AF65-F5344CB8AC3E}">
        <p14:creationId xmlns:p14="http://schemas.microsoft.com/office/powerpoint/2010/main" val="31682711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4</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2496588"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dirty="0"/>
              <a:t>[Reviewer]</a:t>
            </a:r>
            <a:r>
              <a:rPr lang="en" dirty="0"/>
              <a:t> Feedback</a:t>
            </a:r>
            <a:endParaRPr dirty="0"/>
          </a:p>
          <a:p>
            <a:pPr marL="0" lvl="0" indent="0" algn="l" rtl="0">
              <a:spcBef>
                <a:spcPts val="800"/>
              </a:spcBef>
              <a:spcAft>
                <a:spcPts val="800"/>
              </a:spcAft>
              <a:buNone/>
            </a:pPr>
            <a:r>
              <a:rPr lang="en" dirty="0"/>
              <a:t>Response</a:t>
            </a:r>
          </a:p>
          <a:p>
            <a:pPr marL="0" lvl="0" indent="0" algn="l" rtl="0">
              <a:spcBef>
                <a:spcPts val="800"/>
              </a:spcBef>
              <a:spcAft>
                <a:spcPts val="800"/>
              </a:spcAft>
              <a:buNone/>
            </a:pPr>
            <a:endParaRPr lang="en" dirty="0"/>
          </a:p>
          <a:p>
            <a:pPr marL="0" lvl="0" indent="0" algn="l" rtl="0">
              <a:spcBef>
                <a:spcPts val="800"/>
              </a:spcBef>
              <a:spcAft>
                <a:spcPts val="800"/>
              </a:spcAft>
              <a:buNone/>
            </a:pPr>
            <a:endParaRPr lang="en" dirty="0"/>
          </a:p>
          <a:p>
            <a:pPr marL="0" lvl="0" indent="0" algn="l" rtl="0">
              <a:spcBef>
                <a:spcPts val="800"/>
              </a:spcBef>
              <a:spcAft>
                <a:spcPts val="800"/>
              </a:spcAft>
              <a:buNone/>
            </a:pPr>
            <a:endParaRPr lang="en" dirty="0"/>
          </a:p>
          <a:p>
            <a:pPr marL="0" lvl="0" indent="0" algn="l" rtl="0">
              <a:spcBef>
                <a:spcPts val="800"/>
              </a:spcBef>
              <a:spcAft>
                <a:spcPts val="800"/>
              </a:spcAft>
              <a:buNone/>
            </a:pPr>
            <a:r>
              <a:rPr lang="nl-NL" dirty="0"/>
              <a:t>I</a:t>
            </a:r>
            <a:r>
              <a:rPr lang="en" dirty="0"/>
              <a:t> think they were right that the variables </a:t>
            </a:r>
            <a:r>
              <a:rPr lang="nl-NL" dirty="0"/>
              <a:t>R</a:t>
            </a:r>
            <a:r>
              <a:rPr lang="en" dirty="0"/>
              <a:t>equire more clarification </a:t>
            </a:r>
            <a:r>
              <a:rPr lang="nl-NL" dirty="0"/>
              <a:t>I</a:t>
            </a:r>
            <a:r>
              <a:rPr lang="en" dirty="0"/>
              <a:t> will keep </a:t>
            </a:r>
            <a:r>
              <a:rPr lang="nl-NL" dirty="0"/>
              <a:t>T</a:t>
            </a:r>
            <a:r>
              <a:rPr lang="en" dirty="0"/>
              <a:t>hat in mind going forward.</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4</a:t>
            </a:r>
            <a:endParaRPr/>
          </a:p>
        </p:txBody>
      </p:sp>
      <p:sp>
        <p:nvSpPr>
          <p:cNvPr id="2" name="TextBox 1">
            <a:extLst>
              <a:ext uri="{FF2B5EF4-FFF2-40B4-BE49-F238E27FC236}">
                <a16:creationId xmlns:a16="http://schemas.microsoft.com/office/drawing/2014/main" id="{D4F2C1F4-CF58-BC86-92ED-7A05955F6389}"/>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graphicFrame>
        <p:nvGraphicFramePr>
          <p:cNvPr id="3" name="Object 2">
            <a:extLst>
              <a:ext uri="{FF2B5EF4-FFF2-40B4-BE49-F238E27FC236}">
                <a16:creationId xmlns:a16="http://schemas.microsoft.com/office/drawing/2014/main" id="{3CA95610-74C6-D89C-DEC2-C365ACA57A90}"/>
              </a:ext>
            </a:extLst>
          </p:cNvPr>
          <p:cNvGraphicFramePr>
            <a:graphicFrameLocks noChangeAspect="1"/>
          </p:cNvGraphicFramePr>
          <p:nvPr>
            <p:extLst>
              <p:ext uri="{D42A27DB-BD31-4B8C-83A1-F6EECF244321}">
                <p14:modId xmlns:p14="http://schemas.microsoft.com/office/powerpoint/2010/main" val="732159243"/>
              </p:ext>
            </p:extLst>
          </p:nvPr>
        </p:nvGraphicFramePr>
        <p:xfrm>
          <a:off x="333375" y="2173288"/>
          <a:ext cx="1631950" cy="438150"/>
        </p:xfrm>
        <a:graphic>
          <a:graphicData uri="http://schemas.openxmlformats.org/presentationml/2006/ole">
            <mc:AlternateContent xmlns:mc="http://schemas.openxmlformats.org/markup-compatibility/2006">
              <mc:Choice xmlns:v="urn:schemas-microsoft-com:vml" Requires="v">
                <p:oleObj name="Packager Shell Object" showAsIcon="1" r:id="rId4" imgW="1631880" imgH="437400" progId="Package">
                  <p:embed/>
                </p:oleObj>
              </mc:Choice>
              <mc:Fallback>
                <p:oleObj name="Packager Shell Object" showAsIcon="1" r:id="rId4" imgW="1631880" imgH="437400" progId="Package">
                  <p:embed/>
                  <p:pic>
                    <p:nvPicPr>
                      <p:cNvPr id="0" name=""/>
                      <p:cNvPicPr/>
                      <p:nvPr/>
                    </p:nvPicPr>
                    <p:blipFill>
                      <a:blip r:embed="rId5"/>
                      <a:stretch>
                        <a:fillRect/>
                      </a:stretch>
                    </p:blipFill>
                    <p:spPr>
                      <a:xfrm>
                        <a:off x="333375" y="2173288"/>
                        <a:ext cx="1631950" cy="438150"/>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A365D352-AF93-FB40-5F5D-2C22333A00EC}"/>
              </a:ext>
            </a:extLst>
          </p:cNvPr>
          <p:cNvGraphicFramePr>
            <a:graphicFrameLocks noChangeAspect="1"/>
          </p:cNvGraphicFramePr>
          <p:nvPr>
            <p:extLst>
              <p:ext uri="{D42A27DB-BD31-4B8C-83A1-F6EECF244321}">
                <p14:modId xmlns:p14="http://schemas.microsoft.com/office/powerpoint/2010/main" val="702895990"/>
              </p:ext>
            </p:extLst>
          </p:nvPr>
        </p:nvGraphicFramePr>
        <p:xfrm>
          <a:off x="3316288" y="2093913"/>
          <a:ext cx="1470025" cy="438150"/>
        </p:xfrm>
        <a:graphic>
          <a:graphicData uri="http://schemas.openxmlformats.org/presentationml/2006/ole">
            <mc:AlternateContent xmlns:mc="http://schemas.openxmlformats.org/markup-compatibility/2006">
              <mc:Choice xmlns:v="urn:schemas-microsoft-com:vml" Requires="v">
                <p:oleObj name="Packager Shell Object" showAsIcon="1" r:id="rId6" imgW="1470600" imgH="437400" progId="Package">
                  <p:embed/>
                </p:oleObj>
              </mc:Choice>
              <mc:Fallback>
                <p:oleObj name="Packager Shell Object" showAsIcon="1" r:id="rId6" imgW="1470600" imgH="437400" progId="Package">
                  <p:embed/>
                  <p:pic>
                    <p:nvPicPr>
                      <p:cNvPr id="0" name=""/>
                      <p:cNvPicPr/>
                      <p:nvPr/>
                    </p:nvPicPr>
                    <p:blipFill>
                      <a:blip r:embed="rId7"/>
                      <a:stretch>
                        <a:fillRect/>
                      </a:stretch>
                    </p:blipFill>
                    <p:spPr>
                      <a:xfrm>
                        <a:off x="3316288" y="2093913"/>
                        <a:ext cx="1470025" cy="438150"/>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12ABF171-0C4A-A0D6-53D3-63816C5C4885}"/>
              </a:ext>
            </a:extLst>
          </p:cNvPr>
          <p:cNvGraphicFramePr>
            <a:graphicFrameLocks noChangeAspect="1"/>
          </p:cNvGraphicFramePr>
          <p:nvPr>
            <p:extLst>
              <p:ext uri="{D42A27DB-BD31-4B8C-83A1-F6EECF244321}">
                <p14:modId xmlns:p14="http://schemas.microsoft.com/office/powerpoint/2010/main" val="3640628264"/>
              </p:ext>
            </p:extLst>
          </p:nvPr>
        </p:nvGraphicFramePr>
        <p:xfrm>
          <a:off x="6510338" y="2093913"/>
          <a:ext cx="1116012" cy="438150"/>
        </p:xfrm>
        <a:graphic>
          <a:graphicData uri="http://schemas.openxmlformats.org/presentationml/2006/ole">
            <mc:AlternateContent xmlns:mc="http://schemas.openxmlformats.org/markup-compatibility/2006">
              <mc:Choice xmlns:v="urn:schemas-microsoft-com:vml" Requires="v">
                <p:oleObj name="Packager Shell Object" showAsIcon="1" r:id="rId8" imgW="1116000" imgH="437400" progId="Package">
                  <p:embed/>
                </p:oleObj>
              </mc:Choice>
              <mc:Fallback>
                <p:oleObj name="Packager Shell Object" showAsIcon="1" r:id="rId8" imgW="1116000" imgH="437400" progId="Package">
                  <p:embed/>
                  <p:pic>
                    <p:nvPicPr>
                      <p:cNvPr id="0" name=""/>
                      <p:cNvPicPr/>
                      <p:nvPr/>
                    </p:nvPicPr>
                    <p:blipFill>
                      <a:blip r:embed="rId9"/>
                      <a:stretch>
                        <a:fillRect/>
                      </a:stretch>
                    </p:blipFill>
                    <p:spPr>
                      <a:xfrm>
                        <a:off x="6510338" y="2093913"/>
                        <a:ext cx="1116012" cy="438150"/>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5DE1436B-7DDD-5136-524E-ACD1B542B2C5}"/>
              </a:ext>
            </a:extLst>
          </p:cNvPr>
          <p:cNvSpPr txBox="1"/>
          <p:nvPr/>
        </p:nvSpPr>
        <p:spPr>
          <a:xfrm>
            <a:off x="3032760" y="2804160"/>
            <a:ext cx="1996440" cy="1785104"/>
          </a:xfrm>
          <a:prstGeom prst="rect">
            <a:avLst/>
          </a:prstGeom>
          <a:noFill/>
        </p:spPr>
        <p:txBody>
          <a:bodyPr wrap="square" rtlCol="0">
            <a:spAutoFit/>
          </a:bodyPr>
          <a:lstStyle/>
          <a:p>
            <a:r>
              <a:rPr lang="en-GB" sz="1000" dirty="0">
                <a:solidFill>
                  <a:schemeClr val="bg1"/>
                </a:solidFill>
              </a:rPr>
              <a:t>I was happy with my feedback and the clarification of my questions thank you so much. I will do my best hitting my hours in my work log but I do think it is quite a flawed system as I believe in being judged on output and not on time spent doing work. I feel that promotes a slacker mentality and reduces productivity</a:t>
            </a:r>
            <a:endParaRPr lang="LID4096" sz="1000" dirty="0">
              <a:solidFill>
                <a:schemeClr val="bg1"/>
              </a:solidFill>
            </a:endParaRPr>
          </a:p>
        </p:txBody>
      </p:sp>
      <p:sp>
        <p:nvSpPr>
          <p:cNvPr id="9" name="TextBox 8">
            <a:extLst>
              <a:ext uri="{FF2B5EF4-FFF2-40B4-BE49-F238E27FC236}">
                <a16:creationId xmlns:a16="http://schemas.microsoft.com/office/drawing/2014/main" id="{50AC75CC-6467-553B-90F2-2D761C552ACA}"/>
              </a:ext>
            </a:extLst>
          </p:cNvPr>
          <p:cNvSpPr txBox="1"/>
          <p:nvPr/>
        </p:nvSpPr>
        <p:spPr>
          <a:xfrm>
            <a:off x="6408693" y="2804160"/>
            <a:ext cx="1691367" cy="1323439"/>
          </a:xfrm>
          <a:prstGeom prst="rect">
            <a:avLst/>
          </a:prstGeom>
          <a:noFill/>
        </p:spPr>
        <p:txBody>
          <a:bodyPr wrap="square" rtlCol="0">
            <a:spAutoFit/>
          </a:bodyPr>
          <a:lstStyle/>
          <a:p>
            <a:r>
              <a:rPr lang="en-GB" sz="1000" dirty="0">
                <a:solidFill>
                  <a:schemeClr val="bg1"/>
                </a:solidFill>
              </a:rPr>
              <a:t>When it comes to simple tasks like this I struggle to get valuable feedback as there aren’t many different solutions to the problem, so if you did it correctly you just kind of did it correctly.</a:t>
            </a:r>
            <a:endParaRPr lang="LID4096" sz="1000" dirty="0">
              <a:solidFill>
                <a:schemeClr val="bg1"/>
              </a:solidFill>
            </a:endParaRPr>
          </a:p>
        </p:txBody>
      </p:sp>
    </p:spTree>
    <p:extLst>
      <p:ext uri="{BB962C8B-B14F-4D97-AF65-F5344CB8AC3E}">
        <p14:creationId xmlns:p14="http://schemas.microsoft.com/office/powerpoint/2010/main" val="3366952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5</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dirty="0"/>
          </a:p>
          <a:p>
            <a:pPr marL="182880" lvl="0" indent="-154940" algn="l" rtl="0">
              <a:spcBef>
                <a:spcPts val="0"/>
              </a:spcBef>
              <a:spcAft>
                <a:spcPts val="0"/>
              </a:spcAft>
              <a:buSzPts val="1000"/>
              <a:buChar char="●"/>
            </a:pPr>
            <a:r>
              <a:rPr lang="en" dirty="0"/>
              <a:t>What have you actually been able to do? </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27940" lvl="0" indent="0" algn="l" rtl="0">
              <a:spcBef>
                <a:spcPts val="0"/>
              </a:spcBef>
              <a:spcAft>
                <a:spcPts val="0"/>
              </a:spcAft>
              <a:buSzPts val="1000"/>
              <a:buNone/>
            </a:pPr>
            <a:r>
              <a:rPr lang="en-US" dirty="0"/>
              <a:t>G</a:t>
            </a:r>
            <a:r>
              <a:rPr lang="en" dirty="0"/>
              <a:t>oals:</a:t>
            </a:r>
          </a:p>
          <a:p>
            <a:pPr marL="199390" indent="-171450"/>
            <a:endParaRPr lang="en" dirty="0"/>
          </a:p>
          <a:p>
            <a:pPr marL="199390" indent="-171450"/>
            <a:r>
              <a:rPr lang="en-US" dirty="0"/>
              <a:t>D</a:t>
            </a:r>
            <a:r>
              <a:rPr lang="en" dirty="0"/>
              <a:t>o the brightspace tasks.</a:t>
            </a:r>
          </a:p>
          <a:p>
            <a:pPr marL="199390" indent="-171450"/>
            <a:endParaRPr lang="en" dirty="0"/>
          </a:p>
          <a:p>
            <a:pPr marL="199390" indent="-171450"/>
            <a:r>
              <a:rPr lang="en-US" dirty="0"/>
              <a:t>H</a:t>
            </a:r>
            <a:r>
              <a:rPr lang="en" dirty="0"/>
              <a:t>ave a final set of data for my dashboard that im happy with.</a:t>
            </a:r>
          </a:p>
          <a:p>
            <a:pPr marL="199390" indent="-171450"/>
            <a:endParaRPr lang="en" dirty="0"/>
          </a:p>
          <a:p>
            <a:pPr marL="199390" indent="-171450"/>
            <a:r>
              <a:rPr lang="en-US" dirty="0"/>
              <a:t>W</a:t>
            </a:r>
            <a:r>
              <a:rPr lang="en" dirty="0"/>
              <a:t>ork on math to feel comfortable doing the exam.</a:t>
            </a:r>
          </a:p>
          <a:p>
            <a:pPr marL="199390" indent="-171450"/>
            <a:endParaRPr lang="en" dirty="0"/>
          </a:p>
          <a:p>
            <a:pPr marL="199390" indent="-171450"/>
            <a:r>
              <a:rPr lang="en-US" dirty="0"/>
              <a:t>G</a:t>
            </a:r>
            <a:r>
              <a:rPr lang="en" dirty="0"/>
              <a:t>et feedback from my mentor on my in progress dashboard and data.</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dirty="0"/>
          </a:p>
          <a:p>
            <a:pPr marL="182880" lvl="0" indent="-154940" algn="l" rtl="0">
              <a:spcBef>
                <a:spcPts val="0"/>
              </a:spcBef>
              <a:spcAft>
                <a:spcPts val="0"/>
              </a:spcAft>
              <a:buSzPts val="1000"/>
              <a:buChar char="●"/>
            </a:pPr>
            <a:r>
              <a:rPr lang="en" dirty="0"/>
              <a:t>What went well? </a:t>
            </a:r>
            <a:endParaRPr dirty="0"/>
          </a:p>
          <a:p>
            <a:pPr marL="182880" lvl="0" indent="-154940" algn="l" rtl="0">
              <a:spcBef>
                <a:spcPts val="0"/>
              </a:spcBef>
              <a:spcAft>
                <a:spcPts val="0"/>
              </a:spcAft>
              <a:buSzPts val="1000"/>
              <a:buChar char="●"/>
            </a:pPr>
            <a:r>
              <a:rPr lang="en" dirty="0"/>
              <a:t>What didn’t go so well? </a:t>
            </a:r>
            <a:endParaRPr dirty="0"/>
          </a:p>
          <a:p>
            <a:pPr marL="182880" lvl="0" indent="-154940" algn="l" rtl="0">
              <a:spcBef>
                <a:spcPts val="0"/>
              </a:spcBef>
              <a:spcAft>
                <a:spcPts val="0"/>
              </a:spcAft>
              <a:buSzPts val="1000"/>
              <a:buChar char="●"/>
            </a:pPr>
            <a:r>
              <a:rPr lang="en" dirty="0"/>
              <a:t>What did you learn? </a:t>
            </a:r>
            <a:endParaRPr dirty="0"/>
          </a:p>
          <a:p>
            <a:pPr marL="182880" lvl="0" indent="-154940" algn="l" rtl="0">
              <a:spcBef>
                <a:spcPts val="0"/>
              </a:spcBef>
              <a:spcAft>
                <a:spcPts val="0"/>
              </a:spcAft>
              <a:buSzPts val="1000"/>
              <a:buChar char="●"/>
            </a:pPr>
            <a:r>
              <a:rPr lang="en" dirty="0"/>
              <a:t>What could be added as an Action point looking forward to next week?</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27940" lvl="0" indent="0" algn="l" rtl="0">
              <a:spcBef>
                <a:spcPts val="0"/>
              </a:spcBef>
              <a:spcAft>
                <a:spcPts val="0"/>
              </a:spcAft>
              <a:buSzPts val="1000"/>
              <a:buNone/>
            </a:pPr>
            <a:r>
              <a:rPr lang="en" dirty="0"/>
              <a:t>Reflection:</a:t>
            </a:r>
          </a:p>
          <a:p>
            <a:pPr marL="27940" indent="0">
              <a:buNone/>
            </a:pPr>
            <a:endParaRPr lang="en" dirty="0"/>
          </a:p>
          <a:p>
            <a:pPr marL="199390" indent="-171450"/>
            <a:r>
              <a:rPr lang="en" dirty="0"/>
              <a:t>I was quite sick this week so im very happy </a:t>
            </a:r>
            <a:r>
              <a:rPr lang="en-US" dirty="0"/>
              <a:t>I</a:t>
            </a:r>
            <a:r>
              <a:rPr lang="en" dirty="0"/>
              <a:t> managed to do all the brightspace tasks. Coming into this year </a:t>
            </a:r>
            <a:r>
              <a:rPr lang="en-US" dirty="0"/>
              <a:t>I</a:t>
            </a:r>
            <a:r>
              <a:rPr lang="en" dirty="0"/>
              <a:t> had never even heard of powerBI but the hands on tasks are really fun for me. </a:t>
            </a:r>
            <a:r>
              <a:rPr lang="en-US" dirty="0"/>
              <a:t>T</a:t>
            </a:r>
            <a:r>
              <a:rPr lang="en" dirty="0"/>
              <a:t>his week </a:t>
            </a:r>
            <a:r>
              <a:rPr lang="en-US" dirty="0"/>
              <a:t>I</a:t>
            </a:r>
            <a:r>
              <a:rPr lang="en" dirty="0"/>
              <a:t> did the </a:t>
            </a:r>
            <a:r>
              <a:rPr lang="en" dirty="0">
                <a:hlinkClick r:id="rId3" action="ppaction://hlinkfile"/>
              </a:rPr>
              <a:t>EDA</a:t>
            </a:r>
            <a:r>
              <a:rPr lang="en" dirty="0"/>
              <a:t>, </a:t>
            </a:r>
            <a:r>
              <a:rPr lang="en" dirty="0">
                <a:hlinkClick r:id="rId4" action="ppaction://hlinkfile"/>
              </a:rPr>
              <a:t>Data prep</a:t>
            </a:r>
            <a:r>
              <a:rPr lang="en" dirty="0">
                <a:hlinkClick r:id="rId5" action="ppaction://hlinkfile"/>
              </a:rPr>
              <a:t> </a:t>
            </a:r>
            <a:r>
              <a:rPr lang="en" dirty="0"/>
              <a:t>and </a:t>
            </a:r>
            <a:r>
              <a:rPr lang="en" dirty="0">
                <a:hlinkClick r:id="rId6" action="ppaction://hlinkfile"/>
              </a:rPr>
              <a:t>data visulalisation</a:t>
            </a:r>
            <a:r>
              <a:rPr lang="en" dirty="0">
                <a:hlinkClick r:id="rId7" action="ppaction://hlinkfile"/>
              </a:rPr>
              <a:t> </a:t>
            </a:r>
            <a:r>
              <a:rPr lang="en" dirty="0"/>
              <a:t>courses on Datacamp. They went well without issue. The microsoft course: </a:t>
            </a:r>
            <a:r>
              <a:rPr lang="en-US" dirty="0">
                <a:hlinkClick r:id="rId8" action="ppaction://hlinkfile"/>
              </a:rPr>
              <a:t>“Enhance Power BI report designs for the user experience”</a:t>
            </a:r>
            <a:r>
              <a:rPr lang="en-US" dirty="0"/>
              <a:t> taught me how to use buttons. I think bookmarks will be a great way to make my dashboard more interactive.</a:t>
            </a:r>
          </a:p>
          <a:p>
            <a:pPr marL="199390" indent="-171450"/>
            <a:endParaRPr lang="en-US" dirty="0"/>
          </a:p>
          <a:p>
            <a:pPr marL="199390" indent="-171450"/>
            <a:r>
              <a:rPr lang="en-US" dirty="0"/>
              <a:t>I changed my research question to something I am more passionate about and will look better on my portfolio. I was quite insecure about the accuracy of my data as it was hard to find. I had a one-on-one session with my mentor about it though and it cleared up a lot of my worries.</a:t>
            </a:r>
            <a:endParaRPr lang="en"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5</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3140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66CA15F-7FFD-A942-7C66-858ABFC5F702}"/>
              </a:ext>
            </a:extLst>
          </p:cNvPr>
          <p:cNvSpPr>
            <a:spLocks noGrp="1"/>
          </p:cNvSpPr>
          <p:nvPr>
            <p:ph type="subTitle" idx="1"/>
          </p:nvPr>
        </p:nvSpPr>
        <p:spPr/>
        <p:txBody>
          <a:bodyPr/>
          <a:lstStyle/>
          <a:p>
            <a:r>
              <a:rPr lang="en-US" dirty="0"/>
              <a:t>Summary and point for next week</a:t>
            </a:r>
          </a:p>
        </p:txBody>
      </p:sp>
      <p:sp>
        <p:nvSpPr>
          <p:cNvPr id="3" name="Text Placeholder 2">
            <a:extLst>
              <a:ext uri="{FF2B5EF4-FFF2-40B4-BE49-F238E27FC236}">
                <a16:creationId xmlns:a16="http://schemas.microsoft.com/office/drawing/2014/main" id="{10B9FD74-F577-3D9F-9E90-BD18FF12EEA3}"/>
              </a:ext>
            </a:extLst>
          </p:cNvPr>
          <p:cNvSpPr>
            <a:spLocks noGrp="1"/>
          </p:cNvSpPr>
          <p:nvPr>
            <p:ph type="body" idx="2"/>
          </p:nvPr>
        </p:nvSpPr>
        <p:spPr/>
        <p:txBody>
          <a:bodyPr/>
          <a:lstStyle/>
          <a:p>
            <a:r>
              <a:rPr lang="en-US" dirty="0"/>
              <a:t>This week was quite tough for me as I was exhausted from being sick. I am quite proud of the fact that I still managed to get work done. The Data camp courses were fun and math although tough was manageable.</a:t>
            </a:r>
          </a:p>
          <a:p>
            <a:endParaRPr lang="en-US" dirty="0"/>
          </a:p>
          <a:p>
            <a:r>
              <a:rPr lang="en-US" dirty="0"/>
              <a:t>For next week I will hopefully feel 100% again and be able to really focus on math so I can do well on the exam. I still struggle with getting “official” feedback from my peers that I can reference. Most feedback or help happens in person between tasks and when we have more set moments(like when the mentor divides un into groups), I usually just get feedback such as: “everything looks good” which although kind is not very helpful.</a:t>
            </a:r>
          </a:p>
        </p:txBody>
      </p:sp>
      <p:sp>
        <p:nvSpPr>
          <p:cNvPr id="4" name="Text Placeholder 3">
            <a:extLst>
              <a:ext uri="{FF2B5EF4-FFF2-40B4-BE49-F238E27FC236}">
                <a16:creationId xmlns:a16="http://schemas.microsoft.com/office/drawing/2014/main" id="{3AE486F1-B3C0-AB23-9F39-2C1213561077}"/>
              </a:ext>
            </a:extLst>
          </p:cNvPr>
          <p:cNvSpPr>
            <a:spLocks noGrp="1"/>
          </p:cNvSpPr>
          <p:nvPr>
            <p:ph type="body" idx="3"/>
          </p:nvPr>
        </p:nvSpPr>
        <p:spPr/>
        <p:txBody>
          <a:bodyPr/>
          <a:lstStyle/>
          <a:p>
            <a:r>
              <a:rPr lang="en-US" dirty="0"/>
              <a:t>I managed to work on math a lot this week, so I feel more comfortable in algebra and some trigonometry now!</a:t>
            </a:r>
          </a:p>
          <a:p>
            <a:endParaRPr lang="en-US" dirty="0"/>
          </a:p>
          <a:p>
            <a:endParaRPr lang="en-US" dirty="0"/>
          </a:p>
          <a:p>
            <a:r>
              <a:rPr lang="en-US" dirty="0"/>
              <a:t>Getting feedback with my mentor was nice. I talk with my peers and get their opinion on things every day but there is a certain comfort in getting feedback from a mentor.</a:t>
            </a:r>
          </a:p>
        </p:txBody>
      </p:sp>
      <p:sp>
        <p:nvSpPr>
          <p:cNvPr id="5" name="Subtitle 4">
            <a:extLst>
              <a:ext uri="{FF2B5EF4-FFF2-40B4-BE49-F238E27FC236}">
                <a16:creationId xmlns:a16="http://schemas.microsoft.com/office/drawing/2014/main" id="{0678DD27-0E73-176E-61BA-E1F10FEE2457}"/>
              </a:ext>
            </a:extLst>
          </p:cNvPr>
          <p:cNvSpPr>
            <a:spLocks noGrp="1"/>
          </p:cNvSpPr>
          <p:nvPr>
            <p:ph type="subTitle" idx="4"/>
          </p:nvPr>
        </p:nvSpPr>
        <p:spPr/>
        <p:txBody>
          <a:bodyPr/>
          <a:lstStyle/>
          <a:p>
            <a:r>
              <a:rPr lang="en-US" dirty="0"/>
              <a:t>Reflection continued</a:t>
            </a:r>
          </a:p>
        </p:txBody>
      </p:sp>
      <p:sp>
        <p:nvSpPr>
          <p:cNvPr id="6" name="Title 5">
            <a:extLst>
              <a:ext uri="{FF2B5EF4-FFF2-40B4-BE49-F238E27FC236}">
                <a16:creationId xmlns:a16="http://schemas.microsoft.com/office/drawing/2014/main" id="{7474A922-670F-59D5-A008-DA7CE227BA68}"/>
              </a:ext>
            </a:extLst>
          </p:cNvPr>
          <p:cNvSpPr>
            <a:spLocks noGrp="1"/>
          </p:cNvSpPr>
          <p:nvPr>
            <p:ph type="title"/>
          </p:nvPr>
        </p:nvSpPr>
        <p:spPr/>
        <p:txBody>
          <a:bodyPr/>
          <a:lstStyle/>
          <a:p>
            <a:r>
              <a:rPr lang="en-US" dirty="0"/>
              <a:t>Week 5 log continued</a:t>
            </a:r>
          </a:p>
        </p:txBody>
      </p:sp>
      <p:sp>
        <p:nvSpPr>
          <p:cNvPr id="7" name="Title 6">
            <a:extLst>
              <a:ext uri="{FF2B5EF4-FFF2-40B4-BE49-F238E27FC236}">
                <a16:creationId xmlns:a16="http://schemas.microsoft.com/office/drawing/2014/main" id="{3C61D229-ADEC-CF5A-F41E-5BE3CB9FE04C}"/>
              </a:ext>
            </a:extLst>
          </p:cNvPr>
          <p:cNvSpPr>
            <a:spLocks noGrp="1"/>
          </p:cNvSpPr>
          <p:nvPr>
            <p:ph type="title" idx="5"/>
          </p:nvPr>
        </p:nvSpPr>
        <p:spPr/>
        <p:txBody>
          <a:bodyPr/>
          <a:lstStyle/>
          <a:p>
            <a:r>
              <a:rPr lang="en-US" dirty="0"/>
              <a:t>5</a:t>
            </a:r>
          </a:p>
        </p:txBody>
      </p:sp>
      <p:sp>
        <p:nvSpPr>
          <p:cNvPr id="8" name="Title 7">
            <a:extLst>
              <a:ext uri="{FF2B5EF4-FFF2-40B4-BE49-F238E27FC236}">
                <a16:creationId xmlns:a16="http://schemas.microsoft.com/office/drawing/2014/main" id="{F2C62974-BFC8-B036-63F6-EF8510807013}"/>
              </a:ext>
            </a:extLst>
          </p:cNvPr>
          <p:cNvSpPr>
            <a:spLocks noGrp="1"/>
          </p:cNvSpPr>
          <p:nvPr>
            <p:ph type="title" idx="6"/>
          </p:nvPr>
        </p:nvSpPr>
        <p:spPr/>
        <p:txBody>
          <a:bodyPr/>
          <a:lstStyle/>
          <a:p>
            <a:r>
              <a:rPr lang="en-US" dirty="0"/>
              <a:t>2/2</a:t>
            </a:r>
          </a:p>
        </p:txBody>
      </p:sp>
      <p:sp>
        <p:nvSpPr>
          <p:cNvPr id="9" name="Text Placeholder 8">
            <a:extLst>
              <a:ext uri="{FF2B5EF4-FFF2-40B4-BE49-F238E27FC236}">
                <a16:creationId xmlns:a16="http://schemas.microsoft.com/office/drawing/2014/main" id="{C3FFAAB2-EF65-2E4C-18A3-5C9CBD02FBD7}"/>
              </a:ext>
            </a:extLst>
          </p:cNvPr>
          <p:cNvSpPr>
            <a:spLocks noGrp="1"/>
          </p:cNvSpPr>
          <p:nvPr>
            <p:ph type="body" idx="7"/>
          </p:nvPr>
        </p:nvSpPr>
        <p:spPr/>
        <p:txBody>
          <a:bodyPr/>
          <a:lstStyle/>
          <a:p>
            <a:endParaRPr lang="en-US"/>
          </a:p>
        </p:txBody>
      </p:sp>
      <p:sp>
        <p:nvSpPr>
          <p:cNvPr id="10" name="Subtitle 9">
            <a:extLst>
              <a:ext uri="{FF2B5EF4-FFF2-40B4-BE49-F238E27FC236}">
                <a16:creationId xmlns:a16="http://schemas.microsoft.com/office/drawing/2014/main" id="{A2D8F18A-058E-9A8B-D8FA-53A066FAC7FB}"/>
              </a:ext>
            </a:extLst>
          </p:cNvPr>
          <p:cNvSpPr>
            <a:spLocks noGrp="1"/>
          </p:cNvSpPr>
          <p:nvPr>
            <p:ph type="subTitle" idx="8"/>
          </p:nvPr>
        </p:nvSpPr>
        <p:spPr/>
        <p:txBody>
          <a:bodyPr/>
          <a:lstStyle/>
          <a:p>
            <a:endParaRPr lang="en-US"/>
          </a:p>
        </p:txBody>
      </p:sp>
    </p:spTree>
    <p:extLst>
      <p:ext uri="{BB962C8B-B14F-4D97-AF65-F5344CB8AC3E}">
        <p14:creationId xmlns:p14="http://schemas.microsoft.com/office/powerpoint/2010/main" val="18086681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3"/>
          <p:cNvSpPr txBox="1">
            <a:spLocks noGrp="1"/>
          </p:cNvSpPr>
          <p:nvPr>
            <p:ph type="title"/>
          </p:nvPr>
        </p:nvSpPr>
        <p:spPr>
          <a:xfrm>
            <a:off x="182880" y="2926080"/>
            <a:ext cx="2743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To Use</a:t>
            </a:r>
            <a:endParaRPr/>
          </a:p>
          <a:p>
            <a:pPr marL="0" lvl="0" indent="0" algn="ctr" rtl="0">
              <a:spcBef>
                <a:spcPts val="0"/>
              </a:spcBef>
              <a:spcAft>
                <a:spcPts val="0"/>
              </a:spcAft>
              <a:buNone/>
            </a:pPr>
            <a:r>
              <a:rPr lang="en"/>
              <a:t>This Template</a:t>
            </a:r>
            <a:endParaRPr/>
          </a:p>
        </p:txBody>
      </p:sp>
      <p:sp>
        <p:nvSpPr>
          <p:cNvPr id="102" name="Google Shape;102;p13"/>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As a student at Breda University of Applied Sciences studying to become a professional, you are required to provide evidence that demonstrates your professional learning and growth during the block. This template is intended to provide you with a well-structured and </a:t>
            </a:r>
            <a:r>
              <a:rPr lang="en" err="1"/>
              <a:t>organised</a:t>
            </a:r>
            <a:r>
              <a:rPr lang="en"/>
              <a:t> format for doing this effectively. Keep in mind that certain competencies may require you to update your evidence every week, and others may have only be relevant during a particular week or two.</a:t>
            </a:r>
            <a:endParaRPr/>
          </a:p>
          <a:p>
            <a:pPr marL="0" lvl="0" indent="0" algn="l" rtl="0">
              <a:spcBef>
                <a:spcPts val="800"/>
              </a:spcBef>
              <a:spcAft>
                <a:spcPts val="0"/>
              </a:spcAft>
              <a:buNone/>
            </a:pPr>
            <a:endParaRPr/>
          </a:p>
          <a:p>
            <a:pPr marL="0" lvl="0" indent="0" algn="l" rtl="0">
              <a:spcBef>
                <a:spcPts val="800"/>
              </a:spcBef>
              <a:spcAft>
                <a:spcPts val="0"/>
              </a:spcAft>
              <a:buNone/>
            </a:pPr>
            <a:r>
              <a:rPr lang="en"/>
              <a:t>With the evidence you present here teachers should get a clear and comprehensive overview of your progress, how you’ve engaged with feedback, as well as your general attitude and performance as a student and as an aspiring professional developer.</a:t>
            </a:r>
            <a:endParaRPr/>
          </a:p>
          <a:p>
            <a:pPr marL="0" lvl="0" indent="0" algn="l" rtl="0">
              <a:spcBef>
                <a:spcPts val="800"/>
              </a:spcBef>
              <a:spcAft>
                <a:spcPts val="0"/>
              </a:spcAft>
              <a:buNone/>
            </a:pPr>
            <a:endParaRPr/>
          </a:p>
          <a:p>
            <a:pPr marL="0" lvl="0" indent="0" algn="l" rtl="0">
              <a:spcBef>
                <a:spcPts val="800"/>
              </a:spcBef>
              <a:spcAft>
                <a:spcPts val="0"/>
              </a:spcAft>
              <a:buNone/>
            </a:pPr>
            <a:r>
              <a:rPr lang="en"/>
              <a:t>Note that number and size of text boxes and how they are organized on each slide may be modified as needed. It is up to you to decide what layout is most effective for the content you are providing. You may also add slides if needed, but try to be as economical as possible, i.e. quality over quantity. Focus on the things that are the most significant and meaningful.</a:t>
            </a:r>
            <a:endParaRPr/>
          </a:p>
          <a:p>
            <a:pPr marL="0" lvl="0" indent="0" algn="l" rtl="0">
              <a:spcBef>
                <a:spcPts val="800"/>
              </a:spcBef>
              <a:spcAft>
                <a:spcPts val="0"/>
              </a:spcAft>
              <a:buNone/>
            </a:pPr>
            <a:endParaRPr/>
          </a:p>
          <a:p>
            <a:pPr marL="0" lvl="0" indent="0" algn="l" rtl="0">
              <a:spcBef>
                <a:spcPts val="800"/>
              </a:spcBef>
              <a:spcAft>
                <a:spcPts val="800"/>
              </a:spcAft>
              <a:buNone/>
            </a:pPr>
            <a:r>
              <a:rPr lang="en"/>
              <a:t>You are also free to stylise this template to improve the graphic design and visual appeal, but please remember its purpose: to provide evidence of your progress towards becoming a professional developer. Changes should only enhance and extend the information, and may never subtract. I.e. do not delete anything or change the order of things. If in doubt, seek approval from your teachers!</a:t>
            </a:r>
            <a:endParaRPr/>
          </a:p>
        </p:txBody>
      </p:sp>
      <p:pic>
        <p:nvPicPr>
          <p:cNvPr id="1026" name="Picture 2" descr="Artificial intelligence brain">
            <a:extLst>
              <a:ext uri="{FF2B5EF4-FFF2-40B4-BE49-F238E27FC236}">
                <a16:creationId xmlns:a16="http://schemas.microsoft.com/office/drawing/2014/main" id="{31E76062-B307-B28D-6D09-6AB7455F1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4" y="453863"/>
            <a:ext cx="3102126" cy="16152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5</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dirty="0"/>
              <a:t>People seem to be passionate about my research question which gives me a lot of motivation to work on it and make it as good as it can be</a:t>
            </a: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5</a:t>
            </a:r>
            <a:endParaRPr/>
          </a:p>
        </p:txBody>
      </p:sp>
      <p:sp>
        <p:nvSpPr>
          <p:cNvPr id="2" name="TextBox 1">
            <a:extLst>
              <a:ext uri="{FF2B5EF4-FFF2-40B4-BE49-F238E27FC236}">
                <a16:creationId xmlns:a16="http://schemas.microsoft.com/office/drawing/2014/main" id="{9592EFFB-9B92-B2C5-0ACF-FDC0DE02C8F4}"/>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16006896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6</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dirty="0"/>
          </a:p>
          <a:p>
            <a:pPr marL="182880" lvl="0" indent="-154940" algn="l" rtl="0">
              <a:spcBef>
                <a:spcPts val="0"/>
              </a:spcBef>
              <a:spcAft>
                <a:spcPts val="0"/>
              </a:spcAft>
              <a:buSzPts val="1000"/>
              <a:buChar char="●"/>
            </a:pPr>
            <a:r>
              <a:rPr lang="en" dirty="0"/>
              <a:t>What have you actually been able to do? </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27940" lvl="0" indent="0" algn="l" rtl="0">
              <a:spcBef>
                <a:spcPts val="0"/>
              </a:spcBef>
              <a:spcAft>
                <a:spcPts val="0"/>
              </a:spcAft>
              <a:buSzPts val="1000"/>
              <a:buNone/>
            </a:pPr>
            <a:r>
              <a:rPr lang="en" dirty="0"/>
              <a:t>Goals:</a:t>
            </a:r>
          </a:p>
          <a:p>
            <a:pPr marL="27940" lvl="0" indent="0" algn="l" rtl="0">
              <a:spcBef>
                <a:spcPts val="0"/>
              </a:spcBef>
              <a:spcAft>
                <a:spcPts val="0"/>
              </a:spcAft>
              <a:buSzPts val="1000"/>
              <a:buNone/>
            </a:pPr>
            <a:endParaRPr lang="en" dirty="0"/>
          </a:p>
          <a:p>
            <a:pPr marL="199390" indent="-171450"/>
            <a:r>
              <a:rPr lang="en-US" dirty="0"/>
              <a:t>G</a:t>
            </a:r>
            <a:r>
              <a:rPr lang="en" dirty="0"/>
              <a:t>et ready for the math exam.</a:t>
            </a:r>
          </a:p>
          <a:p>
            <a:pPr marL="199390" indent="-171450"/>
            <a:endParaRPr lang="en" dirty="0"/>
          </a:p>
          <a:p>
            <a:pPr marL="199390" indent="-171450"/>
            <a:r>
              <a:rPr lang="en-US" dirty="0"/>
              <a:t>D</a:t>
            </a:r>
            <a:r>
              <a:rPr lang="en" dirty="0"/>
              <a:t>o the brightspace tasks.</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dirty="0"/>
          </a:p>
          <a:p>
            <a:pPr marL="182880" lvl="0" indent="-154940" algn="l" rtl="0">
              <a:spcBef>
                <a:spcPts val="0"/>
              </a:spcBef>
              <a:spcAft>
                <a:spcPts val="0"/>
              </a:spcAft>
              <a:buSzPts val="1000"/>
              <a:buChar char="●"/>
            </a:pPr>
            <a:r>
              <a:rPr lang="en" dirty="0"/>
              <a:t>What went well? </a:t>
            </a:r>
            <a:endParaRPr dirty="0"/>
          </a:p>
          <a:p>
            <a:pPr marL="182880" lvl="0" indent="-154940" algn="l" rtl="0">
              <a:spcBef>
                <a:spcPts val="0"/>
              </a:spcBef>
              <a:spcAft>
                <a:spcPts val="0"/>
              </a:spcAft>
              <a:buSzPts val="1000"/>
              <a:buChar char="●"/>
            </a:pPr>
            <a:r>
              <a:rPr lang="en" dirty="0"/>
              <a:t>What didn’t go so well? </a:t>
            </a:r>
            <a:endParaRPr dirty="0"/>
          </a:p>
          <a:p>
            <a:pPr marL="182880" lvl="0" indent="-154940" algn="l" rtl="0">
              <a:spcBef>
                <a:spcPts val="0"/>
              </a:spcBef>
              <a:spcAft>
                <a:spcPts val="0"/>
              </a:spcAft>
              <a:buSzPts val="1000"/>
              <a:buChar char="●"/>
            </a:pPr>
            <a:r>
              <a:rPr lang="en" dirty="0"/>
              <a:t>What did you learn? </a:t>
            </a:r>
            <a:endParaRPr dirty="0"/>
          </a:p>
          <a:p>
            <a:pPr marL="182880" lvl="0" indent="-154940" algn="l" rtl="0">
              <a:spcBef>
                <a:spcPts val="0"/>
              </a:spcBef>
              <a:spcAft>
                <a:spcPts val="0"/>
              </a:spcAft>
              <a:buSzPts val="1000"/>
              <a:buChar char="●"/>
            </a:pPr>
            <a:r>
              <a:rPr lang="en" dirty="0"/>
              <a:t>What could be added as an Action point looking forward to next week?</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27940" lvl="0" indent="0" algn="l" rtl="0">
              <a:spcBef>
                <a:spcPts val="0"/>
              </a:spcBef>
              <a:spcAft>
                <a:spcPts val="0"/>
              </a:spcAft>
              <a:buSzPts val="1000"/>
              <a:buNone/>
            </a:pPr>
            <a:r>
              <a:rPr lang="en" dirty="0"/>
              <a:t>Reflection</a:t>
            </a:r>
          </a:p>
          <a:p>
            <a:pPr marL="27940" lvl="0" indent="0" algn="l" rtl="0">
              <a:spcBef>
                <a:spcPts val="0"/>
              </a:spcBef>
              <a:spcAft>
                <a:spcPts val="0"/>
              </a:spcAft>
              <a:buSzPts val="1000"/>
              <a:buNone/>
            </a:pPr>
            <a:endParaRPr lang="en" dirty="0"/>
          </a:p>
          <a:p>
            <a:pPr marL="199390" indent="-171450"/>
            <a:r>
              <a:rPr lang="en" dirty="0"/>
              <a:t>This week was all about math. </a:t>
            </a:r>
            <a:r>
              <a:rPr lang="en-US" dirty="0"/>
              <a:t>G</a:t>
            </a:r>
            <a:r>
              <a:rPr lang="en" dirty="0"/>
              <a:t>oing into this year it was definitely the point </a:t>
            </a:r>
            <a:r>
              <a:rPr lang="en-US" dirty="0"/>
              <a:t>I</a:t>
            </a:r>
            <a:r>
              <a:rPr lang="en" dirty="0"/>
              <a:t> was most worried about being able to succeed in so </a:t>
            </a:r>
            <a:r>
              <a:rPr lang="en-US" dirty="0"/>
              <a:t>I</a:t>
            </a:r>
            <a:r>
              <a:rPr lang="en" dirty="0"/>
              <a:t> was really hoping for a passing grade. </a:t>
            </a:r>
            <a:r>
              <a:rPr lang="en" dirty="0">
                <a:hlinkClick r:id="rId3" action="ppaction://hlinkfile"/>
              </a:rPr>
              <a:t>Which </a:t>
            </a:r>
            <a:r>
              <a:rPr lang="en-US" dirty="0">
                <a:hlinkClick r:id="rId3" action="ppaction://hlinkfile"/>
              </a:rPr>
              <a:t>I</a:t>
            </a:r>
            <a:r>
              <a:rPr lang="en" dirty="0">
                <a:hlinkClick r:id="rId3" action="ppaction://hlinkfile"/>
              </a:rPr>
              <a:t> got! </a:t>
            </a:r>
            <a:r>
              <a:rPr lang="en-US" dirty="0"/>
              <a:t>Now I am looking forward to being able to work hard on my dashboard again and doing programming which I am more passionate about. </a:t>
            </a:r>
          </a:p>
          <a:p>
            <a:pPr marL="199390" indent="-171450"/>
            <a:endParaRPr lang="en-US" dirty="0"/>
          </a:p>
          <a:p>
            <a:pPr marL="199390" indent="-171450"/>
            <a:endParaRPr lang="en-US" dirty="0"/>
          </a:p>
          <a:p>
            <a:pPr marL="199390" indent="-171450"/>
            <a:r>
              <a:rPr lang="en-US" dirty="0"/>
              <a:t>I was a little behind on the tasks this week as I worked on math a lot, but I managed to do Wednesdays task on Friday after the exam. I like coding so I am sure I’ll catch up on Thursday's task next week. The hands-on </a:t>
            </a:r>
            <a:r>
              <a:rPr lang="en-US" dirty="0">
                <a:hlinkClick r:id="rId4" action="ppaction://hlinkfile"/>
              </a:rPr>
              <a:t>case study </a:t>
            </a:r>
            <a:r>
              <a:rPr lang="en-US" dirty="0"/>
              <a:t>on Data camp this week was fun and informative though, it gave me the confidence I can implement the knowledge I gained these last weeks.</a:t>
            </a:r>
            <a:endParaRPr lang="en"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6</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31630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BABC7D8-9C90-0F21-1512-A99F9D4C7BE9}"/>
              </a:ext>
            </a:extLst>
          </p:cNvPr>
          <p:cNvSpPr>
            <a:spLocks noGrp="1"/>
          </p:cNvSpPr>
          <p:nvPr>
            <p:ph type="subTitle" idx="1"/>
          </p:nvPr>
        </p:nvSpPr>
        <p:spPr/>
        <p:txBody>
          <a:bodyPr/>
          <a:lstStyle/>
          <a:p>
            <a:r>
              <a:rPr lang="en-US" dirty="0"/>
              <a:t>Summary and point for next week</a:t>
            </a:r>
          </a:p>
        </p:txBody>
      </p:sp>
      <p:sp>
        <p:nvSpPr>
          <p:cNvPr id="3" name="Text Placeholder 2">
            <a:extLst>
              <a:ext uri="{FF2B5EF4-FFF2-40B4-BE49-F238E27FC236}">
                <a16:creationId xmlns:a16="http://schemas.microsoft.com/office/drawing/2014/main" id="{85B8CD6F-D64A-9C3A-3E65-A9EEC2C64BBF}"/>
              </a:ext>
            </a:extLst>
          </p:cNvPr>
          <p:cNvSpPr>
            <a:spLocks noGrp="1"/>
          </p:cNvSpPr>
          <p:nvPr>
            <p:ph type="body" idx="2"/>
          </p:nvPr>
        </p:nvSpPr>
        <p:spPr/>
        <p:txBody>
          <a:bodyPr/>
          <a:lstStyle/>
          <a:p>
            <a:r>
              <a:rPr lang="en-US" dirty="0"/>
              <a:t>I am happy I got a decent grade for my math's final this week. There is not much else to report this week as I worked on math the entire week pretty much. Since there was quite a gap between me finishing high school and starting this degree the refresher was much needed. I am excited for next week as I’ll get to spend more time programming and working on my dashboard. I want to look for feedback more proactively next week and be at a comfortable spot going into fall break. I still struggle with doing my administration on time so I will be on time and proactive with my learning log next week.</a:t>
            </a:r>
          </a:p>
        </p:txBody>
      </p:sp>
      <p:sp>
        <p:nvSpPr>
          <p:cNvPr id="4" name="Text Placeholder 3">
            <a:extLst>
              <a:ext uri="{FF2B5EF4-FFF2-40B4-BE49-F238E27FC236}">
                <a16:creationId xmlns:a16="http://schemas.microsoft.com/office/drawing/2014/main" id="{DD3A21E3-19DC-8818-DB1C-2CBCD82F1E93}"/>
              </a:ext>
            </a:extLst>
          </p:cNvPr>
          <p:cNvSpPr>
            <a:spLocks noGrp="1"/>
          </p:cNvSpPr>
          <p:nvPr>
            <p:ph type="body" idx="3"/>
          </p:nvPr>
        </p:nvSpPr>
        <p:spPr/>
        <p:txBody>
          <a:bodyPr/>
          <a:lstStyle/>
          <a:p>
            <a:r>
              <a:rPr lang="en-US" dirty="0"/>
              <a:t>I found the story telling workshop to be a little strange. It was one hour instead of 2 hours and half an hour of it was explaining the plot of the movie: finding nemo</a:t>
            </a:r>
          </a:p>
        </p:txBody>
      </p:sp>
      <p:sp>
        <p:nvSpPr>
          <p:cNvPr id="5" name="Subtitle 4">
            <a:extLst>
              <a:ext uri="{FF2B5EF4-FFF2-40B4-BE49-F238E27FC236}">
                <a16:creationId xmlns:a16="http://schemas.microsoft.com/office/drawing/2014/main" id="{D89A4790-FE59-FF90-24FE-AF7315022776}"/>
              </a:ext>
            </a:extLst>
          </p:cNvPr>
          <p:cNvSpPr>
            <a:spLocks noGrp="1"/>
          </p:cNvSpPr>
          <p:nvPr>
            <p:ph type="subTitle" idx="4"/>
          </p:nvPr>
        </p:nvSpPr>
        <p:spPr/>
        <p:txBody>
          <a:bodyPr/>
          <a:lstStyle/>
          <a:p>
            <a:r>
              <a:rPr lang="en-US" dirty="0"/>
              <a:t>Reflection continued</a:t>
            </a:r>
          </a:p>
        </p:txBody>
      </p:sp>
      <p:sp>
        <p:nvSpPr>
          <p:cNvPr id="6" name="Title 5">
            <a:extLst>
              <a:ext uri="{FF2B5EF4-FFF2-40B4-BE49-F238E27FC236}">
                <a16:creationId xmlns:a16="http://schemas.microsoft.com/office/drawing/2014/main" id="{89B01906-E91D-52E6-FB14-3876FF03DE69}"/>
              </a:ext>
            </a:extLst>
          </p:cNvPr>
          <p:cNvSpPr>
            <a:spLocks noGrp="1"/>
          </p:cNvSpPr>
          <p:nvPr>
            <p:ph type="title"/>
          </p:nvPr>
        </p:nvSpPr>
        <p:spPr/>
        <p:txBody>
          <a:bodyPr/>
          <a:lstStyle/>
          <a:p>
            <a:r>
              <a:rPr lang="en-US" dirty="0"/>
              <a:t>Week 6 log continued</a:t>
            </a:r>
          </a:p>
        </p:txBody>
      </p:sp>
      <p:sp>
        <p:nvSpPr>
          <p:cNvPr id="7" name="Title 6">
            <a:extLst>
              <a:ext uri="{FF2B5EF4-FFF2-40B4-BE49-F238E27FC236}">
                <a16:creationId xmlns:a16="http://schemas.microsoft.com/office/drawing/2014/main" id="{AF2EDD41-D0CA-6FB8-895B-DAEA40187BB7}"/>
              </a:ext>
            </a:extLst>
          </p:cNvPr>
          <p:cNvSpPr>
            <a:spLocks noGrp="1"/>
          </p:cNvSpPr>
          <p:nvPr>
            <p:ph type="title" idx="5"/>
          </p:nvPr>
        </p:nvSpPr>
        <p:spPr/>
        <p:txBody>
          <a:bodyPr/>
          <a:lstStyle/>
          <a:p>
            <a:r>
              <a:rPr lang="en-US" dirty="0"/>
              <a:t>6</a:t>
            </a:r>
          </a:p>
        </p:txBody>
      </p:sp>
      <p:sp>
        <p:nvSpPr>
          <p:cNvPr id="8" name="Title 7">
            <a:extLst>
              <a:ext uri="{FF2B5EF4-FFF2-40B4-BE49-F238E27FC236}">
                <a16:creationId xmlns:a16="http://schemas.microsoft.com/office/drawing/2014/main" id="{F965058F-EE8B-545E-218B-D512C7C9E009}"/>
              </a:ext>
            </a:extLst>
          </p:cNvPr>
          <p:cNvSpPr>
            <a:spLocks noGrp="1"/>
          </p:cNvSpPr>
          <p:nvPr>
            <p:ph type="title" idx="6"/>
          </p:nvPr>
        </p:nvSpPr>
        <p:spPr/>
        <p:txBody>
          <a:bodyPr/>
          <a:lstStyle/>
          <a:p>
            <a:r>
              <a:rPr lang="en-US" dirty="0"/>
              <a:t>2/2</a:t>
            </a:r>
          </a:p>
        </p:txBody>
      </p:sp>
      <p:sp>
        <p:nvSpPr>
          <p:cNvPr id="9" name="Text Placeholder 8">
            <a:extLst>
              <a:ext uri="{FF2B5EF4-FFF2-40B4-BE49-F238E27FC236}">
                <a16:creationId xmlns:a16="http://schemas.microsoft.com/office/drawing/2014/main" id="{B250CF2B-F679-236D-8DEC-D0D4E40EBB73}"/>
              </a:ext>
            </a:extLst>
          </p:cNvPr>
          <p:cNvSpPr>
            <a:spLocks noGrp="1"/>
          </p:cNvSpPr>
          <p:nvPr>
            <p:ph type="body" idx="7"/>
          </p:nvPr>
        </p:nvSpPr>
        <p:spPr/>
        <p:txBody>
          <a:bodyPr/>
          <a:lstStyle/>
          <a:p>
            <a:endParaRPr lang="en-US"/>
          </a:p>
        </p:txBody>
      </p:sp>
      <p:sp>
        <p:nvSpPr>
          <p:cNvPr id="10" name="Subtitle 9">
            <a:extLst>
              <a:ext uri="{FF2B5EF4-FFF2-40B4-BE49-F238E27FC236}">
                <a16:creationId xmlns:a16="http://schemas.microsoft.com/office/drawing/2014/main" id="{74BCFC9B-B01B-E3F6-A6EB-18A2B2F68F68}"/>
              </a:ext>
            </a:extLst>
          </p:cNvPr>
          <p:cNvSpPr>
            <a:spLocks noGrp="1"/>
          </p:cNvSpPr>
          <p:nvPr>
            <p:ph type="subTitle" idx="8"/>
          </p:nvPr>
        </p:nvSpPr>
        <p:spPr/>
        <p:txBody>
          <a:bodyPr/>
          <a:lstStyle/>
          <a:p>
            <a:endParaRPr lang="en-US"/>
          </a:p>
        </p:txBody>
      </p:sp>
    </p:spTree>
    <p:extLst>
      <p:ext uri="{BB962C8B-B14F-4D97-AF65-F5344CB8AC3E}">
        <p14:creationId xmlns:p14="http://schemas.microsoft.com/office/powerpoint/2010/main" val="13738041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6</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dirty="0"/>
              <a:t>I spent most of this week doing math which is hard to get feedback on however my </a:t>
            </a:r>
            <a:r>
              <a:rPr lang="en-US" b="1" dirty="0">
                <a:hlinkClick r:id="rId3" action="ppaction://hlinkfile"/>
              </a:rPr>
              <a:t>math quiz result </a:t>
            </a:r>
            <a:r>
              <a:rPr lang="en-US" b="1" dirty="0"/>
              <a:t>is feedback in itself.</a:t>
            </a: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6</a:t>
            </a:r>
            <a:endParaRPr/>
          </a:p>
        </p:txBody>
      </p:sp>
      <p:sp>
        <p:nvSpPr>
          <p:cNvPr id="2" name="TextBox 1">
            <a:extLst>
              <a:ext uri="{FF2B5EF4-FFF2-40B4-BE49-F238E27FC236}">
                <a16:creationId xmlns:a16="http://schemas.microsoft.com/office/drawing/2014/main" id="{DDFD7B23-1606-58BD-9C84-E92FE2A298BF}"/>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4"/>
              </a:rPr>
              <a:t>Click for feedback delivery techniques!</a:t>
            </a:r>
          </a:p>
        </p:txBody>
      </p:sp>
    </p:spTree>
    <p:extLst>
      <p:ext uri="{BB962C8B-B14F-4D97-AF65-F5344CB8AC3E}">
        <p14:creationId xmlns:p14="http://schemas.microsoft.com/office/powerpoint/2010/main" val="23978758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7</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dirty="0"/>
          </a:p>
          <a:p>
            <a:pPr marL="182880" lvl="0" indent="-154940" algn="l" rtl="0">
              <a:spcBef>
                <a:spcPts val="0"/>
              </a:spcBef>
              <a:spcAft>
                <a:spcPts val="0"/>
              </a:spcAft>
              <a:buSzPts val="1000"/>
              <a:buChar char="●"/>
            </a:pPr>
            <a:r>
              <a:rPr lang="en" dirty="0"/>
              <a:t>What have you actually been able to do? </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27940" lvl="0" indent="0" algn="l" rtl="0">
              <a:spcBef>
                <a:spcPts val="0"/>
              </a:spcBef>
              <a:spcAft>
                <a:spcPts val="0"/>
              </a:spcAft>
              <a:buSzPts val="1000"/>
              <a:buNone/>
            </a:pPr>
            <a:r>
              <a:rPr lang="en" dirty="0"/>
              <a:t>Goals:</a:t>
            </a:r>
          </a:p>
          <a:p>
            <a:pPr marL="27940" lvl="0" indent="0" algn="l" rtl="0">
              <a:spcBef>
                <a:spcPts val="0"/>
              </a:spcBef>
              <a:spcAft>
                <a:spcPts val="0"/>
              </a:spcAft>
              <a:buSzPts val="1000"/>
              <a:buNone/>
            </a:pPr>
            <a:endParaRPr lang="en" dirty="0"/>
          </a:p>
          <a:p>
            <a:pPr marL="199390" indent="-171450"/>
            <a:r>
              <a:rPr lang="en" dirty="0"/>
              <a:t>Do the brightspace tasks (including catching up on last week)</a:t>
            </a:r>
          </a:p>
          <a:p>
            <a:pPr marL="199390" indent="-171450"/>
            <a:endParaRPr lang="en" dirty="0"/>
          </a:p>
          <a:p>
            <a:pPr marL="199390" indent="-171450"/>
            <a:r>
              <a:rPr lang="en" dirty="0"/>
              <a:t>Refresh on python material for the exam</a:t>
            </a:r>
          </a:p>
          <a:p>
            <a:pPr marL="199390" indent="-171450"/>
            <a:endParaRPr lang="en" dirty="0"/>
          </a:p>
          <a:p>
            <a:pPr marL="199390" indent="-171450"/>
            <a:r>
              <a:rPr lang="en-US" dirty="0"/>
              <a:t>G</a:t>
            </a:r>
            <a:r>
              <a:rPr lang="en" dirty="0"/>
              <a:t>et into a comfortable spot with my dashboard before fall break</a:t>
            </a:r>
          </a:p>
          <a:p>
            <a:pPr marL="199390" indent="-171450"/>
            <a:endParaRPr lang="en" dirty="0"/>
          </a:p>
          <a:p>
            <a:pPr marL="199390" indent="-171450"/>
            <a:r>
              <a:rPr lang="en-US" dirty="0"/>
              <a:t>S</a:t>
            </a:r>
            <a:r>
              <a:rPr lang="en"/>
              <a:t>eek out feedback and be on time and punctual with my work and learning logs.</a:t>
            </a:r>
            <a:endParaRPr lang="en" dirty="0"/>
          </a:p>
          <a:p>
            <a:pPr marL="27940" lvl="0" indent="0" algn="l" rtl="0">
              <a:spcBef>
                <a:spcPts val="0"/>
              </a:spcBef>
              <a:spcAft>
                <a:spcPts val="0"/>
              </a:spcAft>
              <a:buSzPts val="1000"/>
              <a:buNone/>
            </a:pPr>
            <a:endParaRPr lang="en" dirty="0"/>
          </a:p>
          <a:p>
            <a:pPr marL="199390" indent="-171450"/>
            <a:endParaRPr lang="en" dirty="0"/>
          </a:p>
        </p:txBody>
      </p:sp>
      <p:sp>
        <p:nvSpPr>
          <p:cNvPr id="227" name="Google Shape;227;p26"/>
          <p:cNvSpPr txBox="1">
            <a:spLocks noGrp="1"/>
          </p:cNvSpPr>
          <p:nvPr>
            <p:ph type="body" idx="3"/>
          </p:nvPr>
        </p:nvSpPr>
        <p:spPr>
          <a:xfrm>
            <a:off x="4663450" y="1152697"/>
            <a:ext cx="4297800" cy="3812399"/>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dirty="0"/>
          </a:p>
          <a:p>
            <a:pPr marL="182880" lvl="0" indent="-154940" algn="l" rtl="0">
              <a:spcBef>
                <a:spcPts val="0"/>
              </a:spcBef>
              <a:spcAft>
                <a:spcPts val="0"/>
              </a:spcAft>
              <a:buSzPts val="1000"/>
              <a:buChar char="●"/>
            </a:pPr>
            <a:r>
              <a:rPr lang="en" dirty="0"/>
              <a:t>What went well? </a:t>
            </a:r>
            <a:endParaRPr dirty="0"/>
          </a:p>
          <a:p>
            <a:pPr marL="182880" lvl="0" indent="-154940" algn="l" rtl="0">
              <a:spcBef>
                <a:spcPts val="0"/>
              </a:spcBef>
              <a:spcAft>
                <a:spcPts val="0"/>
              </a:spcAft>
              <a:buSzPts val="1000"/>
              <a:buChar char="●"/>
            </a:pPr>
            <a:r>
              <a:rPr lang="en" dirty="0"/>
              <a:t>What didn’t go so well? </a:t>
            </a:r>
            <a:endParaRPr dirty="0"/>
          </a:p>
          <a:p>
            <a:pPr marL="182880" lvl="0" indent="-154940" algn="l" rtl="0">
              <a:spcBef>
                <a:spcPts val="0"/>
              </a:spcBef>
              <a:spcAft>
                <a:spcPts val="0"/>
              </a:spcAft>
              <a:buSzPts val="1000"/>
              <a:buChar char="●"/>
            </a:pPr>
            <a:r>
              <a:rPr lang="en" dirty="0"/>
              <a:t>What did you learn? </a:t>
            </a:r>
            <a:endParaRPr dirty="0"/>
          </a:p>
          <a:p>
            <a:pPr marL="182880" lvl="0" indent="-154940" algn="l" rtl="0">
              <a:spcBef>
                <a:spcPts val="0"/>
              </a:spcBef>
              <a:spcAft>
                <a:spcPts val="0"/>
              </a:spcAft>
              <a:buSzPts val="1000"/>
              <a:buChar char="●"/>
            </a:pPr>
            <a:r>
              <a:rPr lang="en" dirty="0"/>
              <a:t>What could be added as an Action point looking forward to next week?</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r>
              <a:rPr lang="en-US" dirty="0"/>
              <a:t>I was able to catch up with all the Brightspace tasks and did quite well on them here I got the following certificates this week: </a:t>
            </a:r>
            <a:r>
              <a:rPr lang="en-US" dirty="0">
                <a:hlinkClick r:id="rId3" action="ppaction://hlinkfile"/>
              </a:rPr>
              <a:t>report design</a:t>
            </a:r>
            <a:r>
              <a:rPr lang="en-US" dirty="0"/>
              <a:t>, </a:t>
            </a:r>
            <a:r>
              <a:rPr lang="en-US" dirty="0">
                <a:hlinkClick r:id="rId4" action="ppaction://hlinkfile"/>
              </a:rPr>
              <a:t>data modeling </a:t>
            </a:r>
            <a:r>
              <a:rPr lang="en-US" dirty="0"/>
              <a:t>and </a:t>
            </a:r>
            <a:r>
              <a:rPr lang="en-US" dirty="0">
                <a:hlinkClick r:id="rId5" action="ppaction://hlinkfile"/>
              </a:rPr>
              <a:t>user-oriented design</a:t>
            </a:r>
            <a:r>
              <a:rPr lang="en-US" dirty="0"/>
              <a:t>. I really enjoy doing these courses and am learning a lot as </a:t>
            </a:r>
            <a:r>
              <a:rPr lang="en-US" dirty="0" err="1"/>
              <a:t>PowerBI</a:t>
            </a:r>
            <a:r>
              <a:rPr lang="en-US" dirty="0"/>
              <a:t> is completely new to me</a:t>
            </a:r>
          </a:p>
          <a:p>
            <a:pPr marL="182880" lvl="0" indent="-154940" algn="l" rtl="0">
              <a:spcBef>
                <a:spcPts val="0"/>
              </a:spcBef>
              <a:spcAft>
                <a:spcPts val="0"/>
              </a:spcAft>
              <a:buSzPts val="1000"/>
              <a:buChar char="●"/>
            </a:pPr>
            <a:endParaRPr lang="en-US" dirty="0"/>
          </a:p>
          <a:p>
            <a:pPr marL="182880" lvl="0" indent="-154940" algn="l" rtl="0">
              <a:spcBef>
                <a:spcPts val="0"/>
              </a:spcBef>
              <a:spcAft>
                <a:spcPts val="0"/>
              </a:spcAft>
              <a:buSzPts val="1000"/>
              <a:buChar char="●"/>
            </a:pPr>
            <a:r>
              <a:rPr lang="en-US" dirty="0"/>
              <a:t>As someone who enjoys programming a lot refreshing on the material was quite fun. I’m confident I will get a good grade on the exam</a:t>
            </a:r>
          </a:p>
          <a:p>
            <a:pPr marL="182880" lvl="0" indent="-154940" algn="l" rtl="0">
              <a:spcBef>
                <a:spcPts val="0"/>
              </a:spcBef>
              <a:spcAft>
                <a:spcPts val="0"/>
              </a:spcAft>
              <a:buSzPts val="1000"/>
              <a:buChar char="●"/>
            </a:pPr>
            <a:endParaRPr lang="en-US" dirty="0"/>
          </a:p>
          <a:p>
            <a:pPr marL="182880" lvl="0" indent="-154940" algn="l" rtl="0">
              <a:spcBef>
                <a:spcPts val="0"/>
              </a:spcBef>
              <a:spcAft>
                <a:spcPts val="0"/>
              </a:spcAft>
              <a:buSzPts val="1000"/>
              <a:buChar char="●"/>
            </a:pPr>
            <a:r>
              <a:rPr lang="en-US" dirty="0"/>
              <a:t>Due to having to wait on the data from the IHME tool I was not able to get to a comfortable spot however I will catch up in the vacation when I receive the last of my data.</a:t>
            </a:r>
          </a:p>
          <a:p>
            <a:pPr marL="182880" lvl="0" indent="-154940" algn="l" rtl="0">
              <a:spcBef>
                <a:spcPts val="0"/>
              </a:spcBef>
              <a:spcAft>
                <a:spcPts val="0"/>
              </a:spcAft>
              <a:buSzPts val="1000"/>
              <a:buChar char="●"/>
            </a:pPr>
            <a:endParaRPr lang="en-US" dirty="0"/>
          </a:p>
          <a:p>
            <a:pPr marL="182880" lvl="0" indent="-154940" algn="l" rtl="0">
              <a:spcBef>
                <a:spcPts val="0"/>
              </a:spcBef>
              <a:spcAft>
                <a:spcPts val="0"/>
              </a:spcAft>
              <a:buSzPts val="1000"/>
              <a:buChar char="●"/>
            </a:pPr>
            <a:r>
              <a:rPr lang="en-US" dirty="0"/>
              <a:t>As I had to work hard on a lot of things this week, I am still struggling being punctual with administration this is a recurring problem I will most likely seek assistance for</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7</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5466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3F9EB11-7CB6-8D34-0B85-0B27D4B45DEC}"/>
              </a:ext>
            </a:extLst>
          </p:cNvPr>
          <p:cNvSpPr>
            <a:spLocks noGrp="1"/>
          </p:cNvSpPr>
          <p:nvPr>
            <p:ph type="subTitle" idx="1"/>
          </p:nvPr>
        </p:nvSpPr>
        <p:spPr/>
        <p:txBody>
          <a:bodyPr/>
          <a:lstStyle/>
          <a:p>
            <a:r>
              <a:rPr lang="en-US" dirty="0"/>
              <a:t>Summary and point for next week</a:t>
            </a:r>
          </a:p>
          <a:p>
            <a:endParaRPr lang="en-US" dirty="0"/>
          </a:p>
        </p:txBody>
      </p:sp>
      <p:sp>
        <p:nvSpPr>
          <p:cNvPr id="3" name="Text Placeholder 2">
            <a:extLst>
              <a:ext uri="{FF2B5EF4-FFF2-40B4-BE49-F238E27FC236}">
                <a16:creationId xmlns:a16="http://schemas.microsoft.com/office/drawing/2014/main" id="{FA92B471-68EA-052E-FE61-432043A70AB4}"/>
              </a:ext>
            </a:extLst>
          </p:cNvPr>
          <p:cNvSpPr>
            <a:spLocks noGrp="1"/>
          </p:cNvSpPr>
          <p:nvPr>
            <p:ph type="body" idx="2"/>
          </p:nvPr>
        </p:nvSpPr>
        <p:spPr/>
        <p:txBody>
          <a:bodyPr/>
          <a:lstStyle/>
          <a:p>
            <a:r>
              <a:rPr lang="en-US" dirty="0"/>
              <a:t>I’m very glad that I am already relatively proficient with basic python as it gave me a lot of extra time this week to catch up on the </a:t>
            </a:r>
            <a:r>
              <a:rPr lang="en-US" dirty="0" err="1"/>
              <a:t>datalab</a:t>
            </a:r>
            <a:r>
              <a:rPr lang="en-US" dirty="0"/>
              <a:t> task as well as the Brightspace tasks from last week. I’m feeling quite stressed about my report but it’s a relief that I will be able to work on it during fall break. I’m quite happy with my 90% result on the python exam though I am frustrated I misread the final question and thus got it wrong.</a:t>
            </a:r>
          </a:p>
        </p:txBody>
      </p:sp>
      <p:sp>
        <p:nvSpPr>
          <p:cNvPr id="4" name="Text Placeholder 3">
            <a:extLst>
              <a:ext uri="{FF2B5EF4-FFF2-40B4-BE49-F238E27FC236}">
                <a16:creationId xmlns:a16="http://schemas.microsoft.com/office/drawing/2014/main" id="{E517A745-253D-EEB9-94DB-4F0DF7A7CEF5}"/>
              </a:ext>
            </a:extLst>
          </p:cNvPr>
          <p:cNvSpPr>
            <a:spLocks noGrp="1"/>
          </p:cNvSpPr>
          <p:nvPr>
            <p:ph type="body" idx="3"/>
          </p:nvPr>
        </p:nvSpPr>
        <p:spPr/>
        <p:txBody>
          <a:bodyPr/>
          <a:lstStyle/>
          <a:p>
            <a:endParaRPr lang="en-US"/>
          </a:p>
        </p:txBody>
      </p:sp>
      <p:sp>
        <p:nvSpPr>
          <p:cNvPr id="5" name="Subtitle 4">
            <a:extLst>
              <a:ext uri="{FF2B5EF4-FFF2-40B4-BE49-F238E27FC236}">
                <a16:creationId xmlns:a16="http://schemas.microsoft.com/office/drawing/2014/main" id="{B588EB0B-8803-5589-4101-B9DCA84C2B84}"/>
              </a:ext>
            </a:extLst>
          </p:cNvPr>
          <p:cNvSpPr>
            <a:spLocks noGrp="1"/>
          </p:cNvSpPr>
          <p:nvPr>
            <p:ph type="subTitle" idx="4"/>
          </p:nvPr>
        </p:nvSpPr>
        <p:spPr/>
        <p:txBody>
          <a:bodyPr/>
          <a:lstStyle/>
          <a:p>
            <a:endParaRPr lang="en-US"/>
          </a:p>
        </p:txBody>
      </p:sp>
      <p:sp>
        <p:nvSpPr>
          <p:cNvPr id="6" name="Title 5">
            <a:extLst>
              <a:ext uri="{FF2B5EF4-FFF2-40B4-BE49-F238E27FC236}">
                <a16:creationId xmlns:a16="http://schemas.microsoft.com/office/drawing/2014/main" id="{1D32D052-93F1-F3B2-300D-4DC1A966A198}"/>
              </a:ext>
            </a:extLst>
          </p:cNvPr>
          <p:cNvSpPr>
            <a:spLocks noGrp="1"/>
          </p:cNvSpPr>
          <p:nvPr>
            <p:ph type="title"/>
          </p:nvPr>
        </p:nvSpPr>
        <p:spPr/>
        <p:txBody>
          <a:bodyPr/>
          <a:lstStyle/>
          <a:p>
            <a:r>
              <a:rPr lang="en-US" dirty="0"/>
              <a:t>Week 7 Log Continued</a:t>
            </a:r>
          </a:p>
        </p:txBody>
      </p:sp>
      <p:sp>
        <p:nvSpPr>
          <p:cNvPr id="7" name="Title 6">
            <a:extLst>
              <a:ext uri="{FF2B5EF4-FFF2-40B4-BE49-F238E27FC236}">
                <a16:creationId xmlns:a16="http://schemas.microsoft.com/office/drawing/2014/main" id="{1F290C82-DA31-195E-2BD5-A5628D129105}"/>
              </a:ext>
            </a:extLst>
          </p:cNvPr>
          <p:cNvSpPr>
            <a:spLocks noGrp="1"/>
          </p:cNvSpPr>
          <p:nvPr>
            <p:ph type="title" idx="5"/>
          </p:nvPr>
        </p:nvSpPr>
        <p:spPr/>
        <p:txBody>
          <a:bodyPr/>
          <a:lstStyle/>
          <a:p>
            <a:r>
              <a:rPr lang="en-US" dirty="0"/>
              <a:t>7</a:t>
            </a:r>
          </a:p>
        </p:txBody>
      </p:sp>
      <p:sp>
        <p:nvSpPr>
          <p:cNvPr id="8" name="Title 7">
            <a:extLst>
              <a:ext uri="{FF2B5EF4-FFF2-40B4-BE49-F238E27FC236}">
                <a16:creationId xmlns:a16="http://schemas.microsoft.com/office/drawing/2014/main" id="{5408AD10-3B59-AF82-E1F5-F9D7D6F5DE56}"/>
              </a:ext>
            </a:extLst>
          </p:cNvPr>
          <p:cNvSpPr>
            <a:spLocks noGrp="1"/>
          </p:cNvSpPr>
          <p:nvPr>
            <p:ph type="title" idx="6"/>
          </p:nvPr>
        </p:nvSpPr>
        <p:spPr/>
        <p:txBody>
          <a:bodyPr/>
          <a:lstStyle/>
          <a:p>
            <a:endParaRPr lang="en-US"/>
          </a:p>
        </p:txBody>
      </p:sp>
      <p:sp>
        <p:nvSpPr>
          <p:cNvPr id="9" name="Text Placeholder 8">
            <a:extLst>
              <a:ext uri="{FF2B5EF4-FFF2-40B4-BE49-F238E27FC236}">
                <a16:creationId xmlns:a16="http://schemas.microsoft.com/office/drawing/2014/main" id="{85C0BFC6-B296-BEC2-DF2B-B4E19E121350}"/>
              </a:ext>
            </a:extLst>
          </p:cNvPr>
          <p:cNvSpPr>
            <a:spLocks noGrp="1"/>
          </p:cNvSpPr>
          <p:nvPr>
            <p:ph type="body" idx="7"/>
          </p:nvPr>
        </p:nvSpPr>
        <p:spPr/>
        <p:txBody>
          <a:bodyPr/>
          <a:lstStyle/>
          <a:p>
            <a:endParaRPr lang="en-US"/>
          </a:p>
        </p:txBody>
      </p:sp>
      <p:sp>
        <p:nvSpPr>
          <p:cNvPr id="10" name="Subtitle 9">
            <a:extLst>
              <a:ext uri="{FF2B5EF4-FFF2-40B4-BE49-F238E27FC236}">
                <a16:creationId xmlns:a16="http://schemas.microsoft.com/office/drawing/2014/main" id="{FF945739-40C6-DF0D-E3D0-541EAF950A5E}"/>
              </a:ext>
            </a:extLst>
          </p:cNvPr>
          <p:cNvSpPr>
            <a:spLocks noGrp="1"/>
          </p:cNvSpPr>
          <p:nvPr>
            <p:ph type="subTitle" idx="8"/>
          </p:nvPr>
        </p:nvSpPr>
        <p:spPr/>
        <p:txBody>
          <a:bodyPr/>
          <a:lstStyle/>
          <a:p>
            <a:endParaRPr lang="en-US"/>
          </a:p>
        </p:txBody>
      </p:sp>
    </p:spTree>
    <p:extLst>
      <p:ext uri="{BB962C8B-B14F-4D97-AF65-F5344CB8AC3E}">
        <p14:creationId xmlns:p14="http://schemas.microsoft.com/office/powerpoint/2010/main" val="32678885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7</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dirty="0"/>
              <a:t>People seem to think I’m very good at python, so I got a lot of requests to help them study for the exam. It makes me so happy I am able to help my peers succeed.</a:t>
            </a: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7</a:t>
            </a:r>
            <a:endParaRPr/>
          </a:p>
        </p:txBody>
      </p:sp>
      <p:sp>
        <p:nvSpPr>
          <p:cNvPr id="2" name="TextBox 1">
            <a:extLst>
              <a:ext uri="{FF2B5EF4-FFF2-40B4-BE49-F238E27FC236}">
                <a16:creationId xmlns:a16="http://schemas.microsoft.com/office/drawing/2014/main" id="{810859A9-4068-F942-37B5-F053552E2331}"/>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6282947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US"/>
              <a:t>8</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dirty="0"/>
          </a:p>
          <a:p>
            <a:pPr marL="182880" lvl="0" indent="-154940" algn="l" rtl="0">
              <a:spcBef>
                <a:spcPts val="0"/>
              </a:spcBef>
              <a:spcAft>
                <a:spcPts val="0"/>
              </a:spcAft>
              <a:buSzPts val="1000"/>
              <a:buChar char="●"/>
            </a:pPr>
            <a:r>
              <a:rPr lang="en" dirty="0"/>
              <a:t>What have you actually been able to do? </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r>
              <a:rPr lang="en" dirty="0"/>
              <a:t>Finish dashboard</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r>
              <a:rPr lang="en-US" dirty="0"/>
              <a:t>F</a:t>
            </a:r>
            <a:r>
              <a:rPr lang="en" dirty="0"/>
              <a:t>inish crisp-dm</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r>
              <a:rPr lang="en-US" dirty="0"/>
              <a:t>F</a:t>
            </a:r>
            <a:r>
              <a:rPr lang="en" dirty="0"/>
              <a:t>inish Work/learning log</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r>
              <a:rPr lang="en-US" dirty="0"/>
              <a:t>F</a:t>
            </a:r>
            <a:r>
              <a:rPr lang="en" dirty="0"/>
              <a:t>inish self assesment rubric</a:t>
            </a:r>
          </a:p>
        </p:txBody>
      </p:sp>
      <p:sp>
        <p:nvSpPr>
          <p:cNvPr id="227" name="Google Shape;227;p26"/>
          <p:cNvSpPr txBox="1">
            <a:spLocks noGrp="1"/>
          </p:cNvSpPr>
          <p:nvPr>
            <p:ph type="body" idx="3"/>
          </p:nvPr>
        </p:nvSpPr>
        <p:spPr>
          <a:xfrm>
            <a:off x="4663450" y="1152697"/>
            <a:ext cx="4297800" cy="3812399"/>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dirty="0"/>
          </a:p>
          <a:p>
            <a:pPr marL="182880" lvl="0" indent="-154940" algn="l" rtl="0">
              <a:spcBef>
                <a:spcPts val="0"/>
              </a:spcBef>
              <a:spcAft>
                <a:spcPts val="0"/>
              </a:spcAft>
              <a:buSzPts val="1000"/>
              <a:buChar char="●"/>
            </a:pPr>
            <a:r>
              <a:rPr lang="en" dirty="0"/>
              <a:t>What went well? </a:t>
            </a:r>
            <a:endParaRPr dirty="0"/>
          </a:p>
          <a:p>
            <a:pPr marL="182880" lvl="0" indent="-154940" algn="l" rtl="0">
              <a:spcBef>
                <a:spcPts val="0"/>
              </a:spcBef>
              <a:spcAft>
                <a:spcPts val="0"/>
              </a:spcAft>
              <a:buSzPts val="1000"/>
              <a:buChar char="●"/>
            </a:pPr>
            <a:r>
              <a:rPr lang="en" dirty="0"/>
              <a:t>What didn’t go so well? </a:t>
            </a:r>
            <a:endParaRPr dirty="0"/>
          </a:p>
          <a:p>
            <a:pPr marL="182880" lvl="0" indent="-154940" algn="l" rtl="0">
              <a:spcBef>
                <a:spcPts val="0"/>
              </a:spcBef>
              <a:spcAft>
                <a:spcPts val="0"/>
              </a:spcAft>
              <a:buSzPts val="1000"/>
              <a:buChar char="●"/>
            </a:pPr>
            <a:r>
              <a:rPr lang="en" dirty="0"/>
              <a:t>What did you learn? </a:t>
            </a:r>
            <a:endParaRPr dirty="0"/>
          </a:p>
          <a:p>
            <a:pPr marL="182880" lvl="0" indent="-154940" algn="l" rtl="0">
              <a:spcBef>
                <a:spcPts val="0"/>
              </a:spcBef>
              <a:spcAft>
                <a:spcPts val="0"/>
              </a:spcAft>
              <a:buSzPts val="1000"/>
              <a:buChar char="●"/>
            </a:pPr>
            <a:r>
              <a:rPr lang="en" dirty="0"/>
              <a:t>What could be added as an Action point looking forward to next week?</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r>
              <a:rPr lang="en-US" dirty="0"/>
              <a:t>I</a:t>
            </a:r>
            <a:r>
              <a:rPr lang="en" dirty="0"/>
              <a:t> found that </a:t>
            </a:r>
            <a:r>
              <a:rPr lang="en-US" dirty="0"/>
              <a:t>I</a:t>
            </a:r>
            <a:r>
              <a:rPr lang="en" dirty="0"/>
              <a:t> am never quite satisfied with the </a:t>
            </a:r>
            <a:r>
              <a:rPr lang="en" dirty="0">
                <a:hlinkClick r:id="rId3" action="ppaction://hlinkfile"/>
              </a:rPr>
              <a:t>dashboard</a:t>
            </a:r>
            <a:r>
              <a:rPr lang="en" dirty="0"/>
              <a:t> as there is always something that could use work. </a:t>
            </a:r>
            <a:r>
              <a:rPr lang="en-US" dirty="0"/>
              <a:t>I</a:t>
            </a:r>
            <a:r>
              <a:rPr lang="en" dirty="0"/>
              <a:t> am however at a spot now where </a:t>
            </a:r>
            <a:r>
              <a:rPr lang="en-US" dirty="0"/>
              <a:t>I</a:t>
            </a:r>
            <a:r>
              <a:rPr lang="en" dirty="0"/>
              <a:t> feel relatively comfortable handing it in.</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r>
              <a:rPr lang="en-US" dirty="0"/>
              <a:t>The </a:t>
            </a:r>
            <a:r>
              <a:rPr lang="en-US" dirty="0">
                <a:hlinkClick r:id="rId4" action="ppaction://hlinkfile"/>
              </a:rPr>
              <a:t>documentation</a:t>
            </a:r>
            <a:r>
              <a:rPr lang="en-US" dirty="0"/>
              <a:t> is quite hard for me as I would have liked to go into even way more detail, but the report would have been 100+ pages, and my hands would be in horrible pain from the typing. I think I made a decently well-structured report.</a:t>
            </a:r>
          </a:p>
          <a:p>
            <a:pPr marL="182880" lvl="0" indent="-154940" algn="l" rtl="0">
              <a:spcBef>
                <a:spcPts val="0"/>
              </a:spcBef>
              <a:spcAft>
                <a:spcPts val="0"/>
              </a:spcAft>
              <a:buSzPts val="1000"/>
              <a:buChar char="●"/>
            </a:pPr>
            <a:endParaRPr lang="en-US" dirty="0"/>
          </a:p>
          <a:p>
            <a:pPr marL="182880" lvl="0" indent="-154940" algn="l" rtl="0">
              <a:spcBef>
                <a:spcPts val="0"/>
              </a:spcBef>
              <a:spcAft>
                <a:spcPts val="0"/>
              </a:spcAft>
              <a:buSzPts val="1000"/>
              <a:buChar char="●"/>
            </a:pPr>
            <a:r>
              <a:rPr lang="en-US" dirty="0"/>
              <a:t>The work and learning log I’m most insecure about I really tried my best to document everything thoroughly but when I work, I get into a flow and lose track of time or what exactly I’m working on I feel this is most likely due to my diagnosed ADHD or autism. I really want to improve at this next block and will reach out to a guidance counselor.</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8</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96040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35E0FA67-E5EA-3569-00CB-DF26F3482EEE}"/>
              </a:ext>
            </a:extLst>
          </p:cNvPr>
          <p:cNvSpPr>
            <a:spLocks noGrp="1"/>
          </p:cNvSpPr>
          <p:nvPr>
            <p:ph type="subTitle" idx="1"/>
          </p:nvPr>
        </p:nvSpPr>
        <p:spPr/>
        <p:txBody>
          <a:bodyPr/>
          <a:lstStyle/>
          <a:p>
            <a:r>
              <a:rPr lang="en-US" dirty="0"/>
              <a:t>Summary</a:t>
            </a:r>
          </a:p>
        </p:txBody>
      </p:sp>
      <p:sp>
        <p:nvSpPr>
          <p:cNvPr id="3" name="Text Placeholder 2">
            <a:extLst>
              <a:ext uri="{FF2B5EF4-FFF2-40B4-BE49-F238E27FC236}">
                <a16:creationId xmlns:a16="http://schemas.microsoft.com/office/drawing/2014/main" id="{13522C4B-04BA-48DA-F658-1DD09FE472E7}"/>
              </a:ext>
            </a:extLst>
          </p:cNvPr>
          <p:cNvSpPr>
            <a:spLocks noGrp="1"/>
          </p:cNvSpPr>
          <p:nvPr>
            <p:ph type="body" idx="2"/>
          </p:nvPr>
        </p:nvSpPr>
        <p:spPr/>
        <p:txBody>
          <a:bodyPr/>
          <a:lstStyle/>
          <a:p>
            <a:r>
              <a:rPr lang="en-US" dirty="0"/>
              <a:t>This week was a lot of hard work and stress on solving all the bugs I came across in my report. It also made me realize how much I have learned this block and how I would have done things differently for my next report. Overall, I am happy I finished everything before the deadline and hope I will get a good grade.</a:t>
            </a:r>
          </a:p>
        </p:txBody>
      </p:sp>
      <p:sp>
        <p:nvSpPr>
          <p:cNvPr id="4" name="Text Placeholder 3">
            <a:extLst>
              <a:ext uri="{FF2B5EF4-FFF2-40B4-BE49-F238E27FC236}">
                <a16:creationId xmlns:a16="http://schemas.microsoft.com/office/drawing/2014/main" id="{C3E97FBB-183A-B48C-4735-26DD75BAFD1A}"/>
              </a:ext>
            </a:extLst>
          </p:cNvPr>
          <p:cNvSpPr>
            <a:spLocks noGrp="1"/>
          </p:cNvSpPr>
          <p:nvPr>
            <p:ph type="body" idx="3"/>
          </p:nvPr>
        </p:nvSpPr>
        <p:spPr/>
        <p:txBody>
          <a:bodyPr/>
          <a:lstStyle/>
          <a:p>
            <a:r>
              <a:rPr lang="en-US" dirty="0"/>
              <a:t>I think I can be quite self critical, but I tried to be confident in what I have achieved this block and give myself a fair grade.</a:t>
            </a:r>
          </a:p>
        </p:txBody>
      </p:sp>
      <p:sp>
        <p:nvSpPr>
          <p:cNvPr id="5" name="Subtitle 4">
            <a:extLst>
              <a:ext uri="{FF2B5EF4-FFF2-40B4-BE49-F238E27FC236}">
                <a16:creationId xmlns:a16="http://schemas.microsoft.com/office/drawing/2014/main" id="{87C5F1AA-4832-6028-64CB-7DDAF51F5FBD}"/>
              </a:ext>
            </a:extLst>
          </p:cNvPr>
          <p:cNvSpPr>
            <a:spLocks noGrp="1"/>
          </p:cNvSpPr>
          <p:nvPr>
            <p:ph type="subTitle" idx="4"/>
          </p:nvPr>
        </p:nvSpPr>
        <p:spPr/>
        <p:txBody>
          <a:bodyPr/>
          <a:lstStyle/>
          <a:p>
            <a:r>
              <a:rPr lang="en-US" dirty="0"/>
              <a:t>Reflection continued</a:t>
            </a:r>
          </a:p>
          <a:p>
            <a:endParaRPr lang="en-US" dirty="0"/>
          </a:p>
        </p:txBody>
      </p:sp>
      <p:sp>
        <p:nvSpPr>
          <p:cNvPr id="6" name="Title 5">
            <a:extLst>
              <a:ext uri="{FF2B5EF4-FFF2-40B4-BE49-F238E27FC236}">
                <a16:creationId xmlns:a16="http://schemas.microsoft.com/office/drawing/2014/main" id="{6E61CE54-421C-38F6-9331-5CED6EC018D1}"/>
              </a:ext>
            </a:extLst>
          </p:cNvPr>
          <p:cNvSpPr>
            <a:spLocks noGrp="1"/>
          </p:cNvSpPr>
          <p:nvPr>
            <p:ph type="title"/>
          </p:nvPr>
        </p:nvSpPr>
        <p:spPr/>
        <p:txBody>
          <a:bodyPr/>
          <a:lstStyle/>
          <a:p>
            <a:r>
              <a:rPr lang="en-US" dirty="0"/>
              <a:t>Week 8 Log Continued	</a:t>
            </a:r>
          </a:p>
        </p:txBody>
      </p:sp>
      <p:sp>
        <p:nvSpPr>
          <p:cNvPr id="7" name="Title 6">
            <a:extLst>
              <a:ext uri="{FF2B5EF4-FFF2-40B4-BE49-F238E27FC236}">
                <a16:creationId xmlns:a16="http://schemas.microsoft.com/office/drawing/2014/main" id="{60A50901-401F-86D6-460E-F0FCB5DACD9D}"/>
              </a:ext>
            </a:extLst>
          </p:cNvPr>
          <p:cNvSpPr>
            <a:spLocks noGrp="1"/>
          </p:cNvSpPr>
          <p:nvPr>
            <p:ph type="title" idx="5"/>
          </p:nvPr>
        </p:nvSpPr>
        <p:spPr/>
        <p:txBody>
          <a:bodyPr/>
          <a:lstStyle/>
          <a:p>
            <a:r>
              <a:rPr lang="en-US" dirty="0"/>
              <a:t>8</a:t>
            </a:r>
          </a:p>
        </p:txBody>
      </p:sp>
      <p:sp>
        <p:nvSpPr>
          <p:cNvPr id="8" name="Title 7">
            <a:extLst>
              <a:ext uri="{FF2B5EF4-FFF2-40B4-BE49-F238E27FC236}">
                <a16:creationId xmlns:a16="http://schemas.microsoft.com/office/drawing/2014/main" id="{2A7B0FCF-569B-94DF-8ABB-908EC711CDFE}"/>
              </a:ext>
            </a:extLst>
          </p:cNvPr>
          <p:cNvSpPr>
            <a:spLocks noGrp="1"/>
          </p:cNvSpPr>
          <p:nvPr>
            <p:ph type="title" idx="6"/>
          </p:nvPr>
        </p:nvSpPr>
        <p:spPr/>
        <p:txBody>
          <a:bodyPr/>
          <a:lstStyle/>
          <a:p>
            <a:endParaRPr lang="en-US"/>
          </a:p>
        </p:txBody>
      </p:sp>
      <p:sp>
        <p:nvSpPr>
          <p:cNvPr id="9" name="Text Placeholder 8">
            <a:extLst>
              <a:ext uri="{FF2B5EF4-FFF2-40B4-BE49-F238E27FC236}">
                <a16:creationId xmlns:a16="http://schemas.microsoft.com/office/drawing/2014/main" id="{BEA7B517-F518-C4E6-A7AD-24077DFFCD5C}"/>
              </a:ext>
            </a:extLst>
          </p:cNvPr>
          <p:cNvSpPr>
            <a:spLocks noGrp="1"/>
          </p:cNvSpPr>
          <p:nvPr>
            <p:ph type="body" idx="7"/>
          </p:nvPr>
        </p:nvSpPr>
        <p:spPr/>
        <p:txBody>
          <a:bodyPr/>
          <a:lstStyle/>
          <a:p>
            <a:r>
              <a:rPr lang="en-US" dirty="0">
                <a:hlinkClick r:id="rId2" action="ppaction://hlinkfile"/>
              </a:rPr>
              <a:t>CRISP-DM</a:t>
            </a:r>
            <a:endParaRPr lang="en-US" dirty="0"/>
          </a:p>
          <a:p>
            <a:endParaRPr lang="en-US" dirty="0"/>
          </a:p>
          <a:p>
            <a:r>
              <a:rPr lang="en-US" dirty="0">
                <a:hlinkClick r:id="rId3" action="ppaction://hlinkfile"/>
              </a:rPr>
              <a:t>DASHBOARD</a:t>
            </a:r>
            <a:endParaRPr lang="en-US" dirty="0"/>
          </a:p>
        </p:txBody>
      </p:sp>
      <p:sp>
        <p:nvSpPr>
          <p:cNvPr id="10" name="Subtitle 9">
            <a:extLst>
              <a:ext uri="{FF2B5EF4-FFF2-40B4-BE49-F238E27FC236}">
                <a16:creationId xmlns:a16="http://schemas.microsoft.com/office/drawing/2014/main" id="{C92C5A2F-8276-E66E-B555-46376D3466E7}"/>
              </a:ext>
            </a:extLst>
          </p:cNvPr>
          <p:cNvSpPr>
            <a:spLocks noGrp="1"/>
          </p:cNvSpPr>
          <p:nvPr>
            <p:ph type="subTitle" idx="8"/>
          </p:nvPr>
        </p:nvSpPr>
        <p:spPr/>
        <p:txBody>
          <a:bodyPr/>
          <a:lstStyle/>
          <a:p>
            <a:r>
              <a:rPr lang="en-US" dirty="0" err="1"/>
              <a:t>Datalab</a:t>
            </a:r>
            <a:r>
              <a:rPr lang="en-US" dirty="0"/>
              <a:t> task</a:t>
            </a:r>
          </a:p>
        </p:txBody>
      </p:sp>
    </p:spTree>
    <p:extLst>
      <p:ext uri="{BB962C8B-B14F-4D97-AF65-F5344CB8AC3E}">
        <p14:creationId xmlns:p14="http://schemas.microsoft.com/office/powerpoint/2010/main" val="35191406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US"/>
              <a:t>8</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dirty="0"/>
              <a:t>During the mock presentation I received quite well results from the </a:t>
            </a:r>
            <a:r>
              <a:rPr lang="en-US" b="1" dirty="0">
                <a:hlinkClick r:id="rId3" action="ppaction://hlinkfile"/>
              </a:rPr>
              <a:t>feedback form</a:t>
            </a:r>
            <a:r>
              <a:rPr lang="en-US" b="1" dirty="0"/>
              <a:t>. I agree that I should work more on making it a little more interactive and obviously fix the currently not working parts.</a:t>
            </a:r>
          </a:p>
          <a:p>
            <a:pPr marL="182880" lvl="0" indent="-154940" algn="l" rtl="0">
              <a:spcBef>
                <a:spcPts val="0"/>
              </a:spcBef>
              <a:spcAft>
                <a:spcPts val="0"/>
              </a:spcAft>
              <a:buSzPts val="1000"/>
              <a:buChar char="●"/>
            </a:pPr>
            <a:endParaRPr lang="en-US" b="1" dirty="0"/>
          </a:p>
          <a:p>
            <a:pPr marL="182880" lvl="0" indent="-154940" algn="l" rtl="0">
              <a:spcBef>
                <a:spcPts val="0"/>
              </a:spcBef>
              <a:spcAft>
                <a:spcPts val="0"/>
              </a:spcAft>
              <a:buSzPts val="1000"/>
              <a:buChar char="●"/>
            </a:pPr>
            <a:endParaRPr lang="en-US" b="1" dirty="0"/>
          </a:p>
          <a:p>
            <a:pPr marL="182880" lvl="0" indent="-154940" algn="l" rtl="0">
              <a:spcBef>
                <a:spcPts val="0"/>
              </a:spcBef>
              <a:spcAft>
                <a:spcPts val="0"/>
              </a:spcAft>
              <a:buSzPts val="1000"/>
              <a:buChar char="●"/>
            </a:pPr>
            <a:r>
              <a:rPr lang="en-US" b="1" dirty="0"/>
              <a:t>I asked ChatGPT to look at my report and file and refer it to the announcement on Brightspace and grade me. It gave me an 89%.</a:t>
            </a:r>
          </a:p>
          <a:p>
            <a:pPr marL="182880" lvl="0" indent="-154940" algn="l" rtl="0">
              <a:spcBef>
                <a:spcPts val="0"/>
              </a:spcBef>
              <a:spcAft>
                <a:spcPts val="0"/>
              </a:spcAft>
              <a:buSzPts val="1000"/>
              <a:buChar char="●"/>
            </a:pPr>
            <a:endParaRPr lang="en-US" b="1" dirty="0"/>
          </a:p>
          <a:p>
            <a:pPr marL="182880" lvl="0" indent="-154940" algn="l" rtl="0">
              <a:spcBef>
                <a:spcPts val="0"/>
              </a:spcBef>
              <a:spcAft>
                <a:spcPts val="0"/>
              </a:spcAft>
              <a:buSzPts val="1000"/>
              <a:buChar char="●"/>
            </a:pPr>
            <a:r>
              <a:rPr lang="en-US" b="1" dirty="0"/>
              <a:t>Stijn said: “it looks good and professional”.</a:t>
            </a:r>
          </a:p>
          <a:p>
            <a:pPr marL="182880" lvl="0" indent="-154940" algn="l" rtl="0">
              <a:spcBef>
                <a:spcPts val="0"/>
              </a:spcBef>
              <a:spcAft>
                <a:spcPts val="0"/>
              </a:spcAft>
              <a:buSzPts val="1000"/>
              <a:buChar char="●"/>
            </a:pPr>
            <a:endParaRPr lang="en-US" b="1" dirty="0"/>
          </a:p>
          <a:p>
            <a:pPr marL="182880" lvl="0" indent="-154940" algn="l" rtl="0">
              <a:spcBef>
                <a:spcPts val="0"/>
              </a:spcBef>
              <a:spcAft>
                <a:spcPts val="0"/>
              </a:spcAft>
              <a:buSzPts val="1000"/>
              <a:buChar char="●"/>
            </a:pP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8</a:t>
            </a:r>
            <a:endParaRPr/>
          </a:p>
        </p:txBody>
      </p:sp>
      <p:sp>
        <p:nvSpPr>
          <p:cNvPr id="2" name="TextBox 1">
            <a:extLst>
              <a:ext uri="{FF2B5EF4-FFF2-40B4-BE49-F238E27FC236}">
                <a16:creationId xmlns:a16="http://schemas.microsoft.com/office/drawing/2014/main" id="{A3F79454-97A0-D52B-1105-DCF3588B2909}"/>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4"/>
              </a:rPr>
              <a:t>Click for feedback delivery techniques!</a:t>
            </a:r>
          </a:p>
        </p:txBody>
      </p:sp>
      <p:sp>
        <p:nvSpPr>
          <p:cNvPr id="3" name="TextBox 2">
            <a:extLst>
              <a:ext uri="{FF2B5EF4-FFF2-40B4-BE49-F238E27FC236}">
                <a16:creationId xmlns:a16="http://schemas.microsoft.com/office/drawing/2014/main" id="{27D92810-01A0-9290-AC91-7E36CDBE0FA3}"/>
              </a:ext>
            </a:extLst>
          </p:cNvPr>
          <p:cNvSpPr txBox="1"/>
          <p:nvPr/>
        </p:nvSpPr>
        <p:spPr>
          <a:xfrm>
            <a:off x="5664406" y="1152697"/>
            <a:ext cx="3108960" cy="738664"/>
          </a:xfrm>
          <a:prstGeom prst="rect">
            <a:avLst/>
          </a:prstGeom>
          <a:noFill/>
        </p:spPr>
        <p:txBody>
          <a:bodyPr wrap="square" rtlCol="0">
            <a:spAutoFit/>
          </a:bodyPr>
          <a:lstStyle/>
          <a:p>
            <a:r>
              <a:rPr lang="en-US" dirty="0">
                <a:solidFill>
                  <a:schemeClr val="bg1"/>
                </a:solidFill>
              </a:rPr>
              <a:t>These last weeks I was not able to get much feedback, so I tried hard this week.</a:t>
            </a:r>
          </a:p>
        </p:txBody>
      </p:sp>
    </p:spTree>
    <p:extLst>
      <p:ext uri="{BB962C8B-B14F-4D97-AF65-F5344CB8AC3E}">
        <p14:creationId xmlns:p14="http://schemas.microsoft.com/office/powerpoint/2010/main" val="2861106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274320" y="308799"/>
            <a:ext cx="2560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Learning Log</a:t>
            </a:r>
            <a:endParaRPr/>
          </a:p>
          <a:p>
            <a:pPr marL="0" lvl="0" indent="0" algn="ctr" rtl="0">
              <a:spcBef>
                <a:spcPts val="0"/>
              </a:spcBef>
              <a:spcAft>
                <a:spcPts val="0"/>
              </a:spcAft>
              <a:buNone/>
            </a:pPr>
            <a:r>
              <a:rPr lang="en"/>
              <a:t>Structure</a:t>
            </a:r>
            <a:endParaRPr/>
          </a:p>
        </p:txBody>
      </p:sp>
      <p:sp>
        <p:nvSpPr>
          <p:cNvPr id="109" name="Google Shape;109;p14"/>
          <p:cNvSpPr txBox="1">
            <a:spLocks noGrp="1"/>
          </p:cNvSpPr>
          <p:nvPr>
            <p:ph type="subTitle" idx="1"/>
          </p:nvPr>
        </p:nvSpPr>
        <p:spPr>
          <a:xfrm>
            <a:off x="274320" y="1860700"/>
            <a:ext cx="2560200" cy="301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Section A</a:t>
            </a:r>
            <a:endParaRPr sz="1400"/>
          </a:p>
          <a:p>
            <a:pPr marL="182880" lvl="0" indent="-180340" algn="l" rtl="0">
              <a:spcBef>
                <a:spcPts val="0"/>
              </a:spcBef>
              <a:spcAft>
                <a:spcPts val="0"/>
              </a:spcAft>
              <a:buSzPts val="1400"/>
              <a:buChar char="●"/>
            </a:pPr>
            <a:r>
              <a:rPr lang="en" sz="1400"/>
              <a:t>Starting this block</a:t>
            </a:r>
            <a:endParaRPr sz="1400"/>
          </a:p>
          <a:p>
            <a:pPr marL="182880" lvl="0" indent="-180340" algn="l" rtl="0">
              <a:spcBef>
                <a:spcPts val="0"/>
              </a:spcBef>
              <a:spcAft>
                <a:spcPts val="0"/>
              </a:spcAft>
              <a:buSzPts val="1400"/>
              <a:buChar char="●"/>
            </a:pPr>
            <a:r>
              <a:rPr lang="en" sz="1400"/>
              <a:t>Goals</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Section B </a:t>
            </a:r>
            <a:endParaRPr sz="1400"/>
          </a:p>
          <a:p>
            <a:pPr marL="182880" lvl="0" indent="-180340" algn="l" rtl="0">
              <a:spcBef>
                <a:spcPts val="0"/>
              </a:spcBef>
              <a:spcAft>
                <a:spcPts val="0"/>
              </a:spcAft>
              <a:buSzPts val="1400"/>
              <a:buChar char="●"/>
            </a:pPr>
            <a:r>
              <a:rPr lang="en" sz="1400"/>
              <a:t>ILO section</a:t>
            </a:r>
            <a:endParaRPr sz="1400"/>
          </a:p>
          <a:p>
            <a:pPr marL="182880" lvl="0" indent="-180340" algn="l" rtl="0">
              <a:spcBef>
                <a:spcPts val="0"/>
              </a:spcBef>
              <a:spcAft>
                <a:spcPts val="0"/>
              </a:spcAft>
              <a:buSzPts val="1400"/>
              <a:buChar char="●"/>
            </a:pPr>
            <a:r>
              <a:rPr lang="en" sz="1400"/>
              <a:t>Week log section</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Section C</a:t>
            </a:r>
            <a:endParaRPr sz="1400"/>
          </a:p>
          <a:p>
            <a:pPr marL="182880" lvl="0" indent="-180340" algn="l" rtl="0">
              <a:spcBef>
                <a:spcPts val="0"/>
              </a:spcBef>
              <a:spcAft>
                <a:spcPts val="0"/>
              </a:spcAft>
              <a:buSzPts val="1400"/>
              <a:buChar char="●"/>
            </a:pPr>
            <a:r>
              <a:rPr lang="en" sz="1400"/>
              <a:t>Block reflection</a:t>
            </a:r>
            <a:endParaRPr sz="1400"/>
          </a:p>
        </p:txBody>
      </p:sp>
      <p:sp>
        <p:nvSpPr>
          <p:cNvPr id="110" name="Google Shape;110;p14"/>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b="1" u="sng" dirty="0"/>
              <a:t>Section A - My Plan 		</a:t>
            </a:r>
            <a:r>
              <a:rPr lang="en-US" i="1" dirty="0"/>
              <a:t>Not required in this block</a:t>
            </a:r>
            <a:endParaRPr i="1" u="sng" dirty="0"/>
          </a:p>
          <a:p>
            <a:pPr marL="0" lvl="0" indent="0" algn="l" rtl="0">
              <a:spcBef>
                <a:spcPts val="800"/>
              </a:spcBef>
              <a:spcAft>
                <a:spcPts val="0"/>
              </a:spcAft>
              <a:buNone/>
            </a:pPr>
            <a:r>
              <a:rPr lang="en" dirty="0"/>
              <a:t>Your plan describes your goals for the block. Starting with where you are right now, where do you want to be at the end of the block? I.e. what role(s) will you take responsibility for, and how will you demonstrate progress relevant to the ILOs for this block? What tasks and deliverables are best aligned with your role and the project brief?</a:t>
            </a:r>
            <a:endParaRPr dirty="0"/>
          </a:p>
          <a:p>
            <a:pPr marL="0" lvl="0" indent="0" algn="l" rtl="0">
              <a:spcBef>
                <a:spcPts val="800"/>
              </a:spcBef>
              <a:spcAft>
                <a:spcPts val="0"/>
              </a:spcAft>
              <a:buNone/>
            </a:pPr>
            <a:r>
              <a:rPr lang="en" sz="1200" b="1" u="sng" dirty="0"/>
              <a:t>Section B - ILO’s		</a:t>
            </a:r>
            <a:r>
              <a:rPr lang="en" i="1" dirty="0"/>
              <a:t>Must be completed in </a:t>
            </a:r>
            <a:r>
              <a:rPr lang="en" i="1" u="sng" dirty="0"/>
              <a:t>week 8</a:t>
            </a:r>
            <a:r>
              <a:rPr lang="en" i="1" dirty="0"/>
              <a:t>, but should be updated </a:t>
            </a:r>
            <a:r>
              <a:rPr lang="en" i="1" u="sng" dirty="0"/>
              <a:t>regularly</a:t>
            </a:r>
            <a:endParaRPr i="1" u="sng" dirty="0"/>
          </a:p>
          <a:p>
            <a:pPr marL="0" lvl="0" indent="0" algn="l" rtl="0">
              <a:spcBef>
                <a:spcPts val="800"/>
              </a:spcBef>
              <a:spcAft>
                <a:spcPts val="0"/>
              </a:spcAft>
              <a:buNone/>
            </a:pPr>
            <a:r>
              <a:rPr lang="en" dirty="0"/>
              <a:t>This is where you link your evidence to each of the Intended Learning Outcomes of this block.</a:t>
            </a:r>
            <a:endParaRPr dirty="0"/>
          </a:p>
          <a:p>
            <a:pPr marL="0" lvl="0" indent="0" algn="l" rtl="0">
              <a:spcBef>
                <a:spcPts val="800"/>
              </a:spcBef>
              <a:spcAft>
                <a:spcPts val="0"/>
              </a:spcAft>
              <a:buNone/>
            </a:pPr>
            <a:r>
              <a:rPr lang="en" sz="1200" b="1" u="sng" dirty="0"/>
              <a:t>Section C - Weekly Log	</a:t>
            </a:r>
            <a:r>
              <a:rPr lang="en" i="1" dirty="0"/>
              <a:t>Must be updated </a:t>
            </a:r>
            <a:r>
              <a:rPr lang="en" i="1" u="sng" dirty="0"/>
              <a:t>every week</a:t>
            </a:r>
            <a:endParaRPr i="1" u="sng" dirty="0"/>
          </a:p>
          <a:p>
            <a:pPr marL="0" lvl="0" indent="0" algn="l" rtl="0">
              <a:spcBef>
                <a:spcPts val="800"/>
              </a:spcBef>
              <a:spcAft>
                <a:spcPts val="0"/>
              </a:spcAft>
              <a:buNone/>
            </a:pPr>
            <a:r>
              <a:rPr lang="en" dirty="0"/>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dirty="0"/>
          </a:p>
          <a:p>
            <a:pPr marL="0" lvl="0" indent="0" algn="l" rtl="0">
              <a:spcBef>
                <a:spcPts val="800"/>
              </a:spcBef>
              <a:spcAft>
                <a:spcPts val="0"/>
              </a:spcAft>
              <a:buNone/>
            </a:pPr>
            <a:r>
              <a:rPr lang="en" dirty="0"/>
              <a:t>In such cases, you simply need to provide links to those artifacts and may include any explanatory comment or reflection you feel is appropriate. </a:t>
            </a:r>
            <a:endParaRPr dirty="0"/>
          </a:p>
          <a:p>
            <a:pPr marL="0" lvl="0" indent="0" algn="l" rtl="0">
              <a:spcBef>
                <a:spcPts val="800"/>
              </a:spcBef>
              <a:spcAft>
                <a:spcPts val="0"/>
              </a:spcAft>
              <a:buNone/>
            </a:pPr>
            <a:r>
              <a:rPr lang="en" dirty="0"/>
              <a:t>(Some reflection is almost always a good idea as it provides the foundation for Section C.)</a:t>
            </a:r>
            <a:endParaRPr dirty="0"/>
          </a:p>
          <a:p>
            <a:pPr marL="0" lvl="0" indent="0" algn="l" rtl="0">
              <a:spcBef>
                <a:spcPts val="800"/>
              </a:spcBef>
              <a:spcAft>
                <a:spcPts val="0"/>
              </a:spcAft>
              <a:buNone/>
            </a:pPr>
            <a:r>
              <a:rPr lang="en" sz="1200" b="1" u="sng" dirty="0"/>
              <a:t>Section D - Reflection	</a:t>
            </a:r>
            <a:r>
              <a:rPr lang="en" i="1" dirty="0"/>
              <a:t>Must be completed in </a:t>
            </a:r>
            <a:r>
              <a:rPr lang="en" i="1" u="sng" dirty="0"/>
              <a:t>week 8</a:t>
            </a:r>
            <a:endParaRPr i="1" u="sng" dirty="0"/>
          </a:p>
          <a:p>
            <a:pPr marL="0" lvl="0" indent="0" algn="l" rtl="0">
              <a:spcBef>
                <a:spcPts val="800"/>
              </a:spcBef>
              <a:spcAft>
                <a:spcPts val="800"/>
              </a:spcAft>
              <a:buNone/>
            </a:pPr>
            <a:r>
              <a:rPr lang="en" dirty="0"/>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C</a:t>
            </a:r>
            <a:endParaRPr sz="6000"/>
          </a:p>
        </p:txBody>
      </p:sp>
      <p:sp>
        <p:nvSpPr>
          <p:cNvPr id="357" name="Google Shape;357;p38"/>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a:t>
            </a:r>
            <a:endParaRPr/>
          </a:p>
          <a:p>
            <a:pPr marL="0" lvl="0" indent="0" algn="ctr" rtl="0">
              <a:spcBef>
                <a:spcPts val="0"/>
              </a:spcBef>
              <a:spcAft>
                <a:spcPts val="0"/>
              </a:spcAft>
              <a:buNone/>
            </a:pPr>
            <a:r>
              <a:rPr lang="en"/>
              <a:t>Intended Learning Outcomes</a:t>
            </a:r>
            <a:endParaRPr sz="3000"/>
          </a:p>
        </p:txBody>
      </p:sp>
      <p:sp>
        <p:nvSpPr>
          <p:cNvPr id="358" name="Google Shape;358;p38"/>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rPr>
              <a:t>C</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2">
          <a:extLst>
            <a:ext uri="{FF2B5EF4-FFF2-40B4-BE49-F238E27FC236}">
              <a16:creationId xmlns:a16="http://schemas.microsoft.com/office/drawing/2014/main" id="{FBC29FFC-E02F-47EC-294D-EA007A0D6272}"/>
            </a:ext>
          </a:extLst>
        </p:cNvPr>
        <p:cNvGrpSpPr/>
        <p:nvPr/>
      </p:nvGrpSpPr>
      <p:grpSpPr>
        <a:xfrm>
          <a:off x="0" y="0"/>
          <a:ext cx="0" cy="0"/>
          <a:chOff x="0" y="0"/>
          <a:chExt cx="0" cy="0"/>
        </a:xfrm>
      </p:grpSpPr>
      <p:sp>
        <p:nvSpPr>
          <p:cNvPr id="363" name="Google Shape;363;p39">
            <a:extLst>
              <a:ext uri="{FF2B5EF4-FFF2-40B4-BE49-F238E27FC236}">
                <a16:creationId xmlns:a16="http://schemas.microsoft.com/office/drawing/2014/main" id="{E40A82D0-4EBE-D66F-712C-7F10132777E1}"/>
              </a:ext>
            </a:extLst>
          </p:cNvPr>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0.1</a:t>
            </a:r>
            <a:endParaRPr dirty="0"/>
          </a:p>
        </p:txBody>
      </p:sp>
      <p:sp>
        <p:nvSpPr>
          <p:cNvPr id="364" name="Google Shape;364;p39">
            <a:extLst>
              <a:ext uri="{FF2B5EF4-FFF2-40B4-BE49-F238E27FC236}">
                <a16:creationId xmlns:a16="http://schemas.microsoft.com/office/drawing/2014/main" id="{C2512A29-A3E9-45C4-7288-BD55C82BE3DB}"/>
              </a:ext>
            </a:extLst>
          </p:cNvPr>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nl-NL" dirty="0" err="1"/>
              <a:t>Foundational</a:t>
            </a:r>
            <a:r>
              <a:rPr lang="nl-NL" dirty="0"/>
              <a:t> Skills - Python</a:t>
            </a:r>
          </a:p>
        </p:txBody>
      </p:sp>
      <p:sp>
        <p:nvSpPr>
          <p:cNvPr id="365" name="Google Shape;365;p39">
            <a:extLst>
              <a:ext uri="{FF2B5EF4-FFF2-40B4-BE49-F238E27FC236}">
                <a16:creationId xmlns:a16="http://schemas.microsoft.com/office/drawing/2014/main" id="{3041B62F-2828-5E78-7ED1-F3C5C8F702F7}"/>
              </a:ext>
            </a:extLst>
          </p:cNvPr>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r>
              <a:rPr lang="en-GB" dirty="0"/>
              <a:t>The student masters the foundational skills and knowledge that form the basis of Data Science and Artificial Intelligence.  </a:t>
            </a:r>
            <a:endParaRPr lang="en" dirty="0"/>
          </a:p>
        </p:txBody>
      </p:sp>
      <p:sp>
        <p:nvSpPr>
          <p:cNvPr id="366" name="Google Shape;366;p39">
            <a:extLst>
              <a:ext uri="{FF2B5EF4-FFF2-40B4-BE49-F238E27FC236}">
                <a16:creationId xmlns:a16="http://schemas.microsoft.com/office/drawing/2014/main" id="{C6E53608-DB1C-747D-1DAC-03FECAE94FFA}"/>
              </a:ext>
            </a:extLst>
          </p:cNvPr>
          <p:cNvSpPr txBox="1"/>
          <p:nvPr/>
        </p:nvSpPr>
        <p:spPr>
          <a:xfrm>
            <a:off x="-106299" y="793213"/>
            <a:ext cx="3621024"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0" dirty="0">
                <a:solidFill>
                  <a:srgbClr val="999999"/>
                </a:solidFill>
                <a:latin typeface="Roboto"/>
                <a:ea typeface="Roboto"/>
                <a:cs typeface="Roboto"/>
                <a:sym typeface="Roboto"/>
              </a:rPr>
              <a:t>0.1</a:t>
            </a:r>
            <a:endParaRPr sz="2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13767851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2">
          <a:extLst>
            <a:ext uri="{FF2B5EF4-FFF2-40B4-BE49-F238E27FC236}">
              <a16:creationId xmlns:a16="http://schemas.microsoft.com/office/drawing/2014/main" id="{E63A8C97-E95D-54EA-B8A4-99042E9BC205}"/>
            </a:ext>
          </a:extLst>
        </p:cNvPr>
        <p:cNvGrpSpPr/>
        <p:nvPr/>
      </p:nvGrpSpPr>
      <p:grpSpPr>
        <a:xfrm>
          <a:off x="0" y="0"/>
          <a:ext cx="0" cy="0"/>
          <a:chOff x="0" y="0"/>
          <a:chExt cx="0" cy="0"/>
        </a:xfrm>
      </p:grpSpPr>
      <p:sp>
        <p:nvSpPr>
          <p:cNvPr id="393" name="Google Shape;393;p42">
            <a:extLst>
              <a:ext uri="{FF2B5EF4-FFF2-40B4-BE49-F238E27FC236}">
                <a16:creationId xmlns:a16="http://schemas.microsoft.com/office/drawing/2014/main" id="{111EFD98-8E6D-359F-8AEE-AE6FFF99FA6C}"/>
              </a:ext>
            </a:extLst>
          </p:cNvPr>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US" dirty="0"/>
              <a:t>0</a:t>
            </a:r>
            <a:endParaRPr dirty="0"/>
          </a:p>
        </p:txBody>
      </p:sp>
      <p:sp>
        <p:nvSpPr>
          <p:cNvPr id="394" name="Google Shape;394;p42">
            <a:extLst>
              <a:ext uri="{FF2B5EF4-FFF2-40B4-BE49-F238E27FC236}">
                <a16:creationId xmlns:a16="http://schemas.microsoft.com/office/drawing/2014/main" id="{431D8DB7-AB2B-1729-09D6-7A3F5C4EB07F}"/>
              </a:ext>
            </a:extLst>
          </p:cNvPr>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5" name="Google Shape;395;p42">
            <a:extLst>
              <a:ext uri="{FF2B5EF4-FFF2-40B4-BE49-F238E27FC236}">
                <a16:creationId xmlns:a16="http://schemas.microsoft.com/office/drawing/2014/main" id="{406007F9-0138-E41E-B977-E73C2663F6DB}"/>
              </a:ext>
            </a:extLst>
          </p:cNvPr>
          <p:cNvSpPr txBox="1">
            <a:spLocks noGrp="1"/>
          </p:cNvSpPr>
          <p:nvPr>
            <p:ph type="body" idx="4294967295"/>
          </p:nvPr>
        </p:nvSpPr>
        <p:spPr>
          <a:xfrm>
            <a:off x="2674350" y="3037484"/>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a:solidFill>
                <a:schemeClr val="lt1"/>
              </a:solidFill>
            </a:endParaRPr>
          </a:p>
          <a:p>
            <a:pPr marL="0" lvl="0" indent="0" algn="l" rtl="0">
              <a:lnSpc>
                <a:spcPct val="115000"/>
              </a:lnSpc>
              <a:spcBef>
                <a:spcPts val="0"/>
              </a:spcBef>
              <a:spcAft>
                <a:spcPts val="0"/>
              </a:spcAft>
              <a:buNone/>
            </a:pPr>
            <a:endParaRPr sz="700" i="1">
              <a:solidFill>
                <a:schemeClr val="lt1"/>
              </a:solidFill>
              <a:latin typeface="Helvetica Neue"/>
              <a:ea typeface="Helvetica Neue"/>
              <a:cs typeface="Helvetica Neue"/>
              <a:sym typeface="Helvetica Neue"/>
            </a:endParaRPr>
          </a:p>
        </p:txBody>
      </p:sp>
      <p:sp>
        <p:nvSpPr>
          <p:cNvPr id="396" name="Google Shape;396;p42">
            <a:extLst>
              <a:ext uri="{FF2B5EF4-FFF2-40B4-BE49-F238E27FC236}">
                <a16:creationId xmlns:a16="http://schemas.microsoft.com/office/drawing/2014/main" id="{0F578301-4EF6-EF97-0A60-3995A25EBBE3}"/>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GB" dirty="0"/>
              <a:t>The student masters the foundational skills and knowledge that form the basis of Data Science and Artificial Intelligence.  </a:t>
            </a:r>
          </a:p>
        </p:txBody>
      </p:sp>
      <p:sp>
        <p:nvSpPr>
          <p:cNvPr id="397" name="Google Shape;397;p42">
            <a:extLst>
              <a:ext uri="{FF2B5EF4-FFF2-40B4-BE49-F238E27FC236}">
                <a16:creationId xmlns:a16="http://schemas.microsoft.com/office/drawing/2014/main" id="{402A3C02-FEB8-7584-ABAA-EA8F489C3171}"/>
              </a:ext>
            </a:extLst>
          </p:cNvPr>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0.1</a:t>
            </a:r>
            <a:endParaRPr dirty="0"/>
          </a:p>
        </p:txBody>
      </p:sp>
      <p:sp>
        <p:nvSpPr>
          <p:cNvPr id="398" name="Google Shape;398;p42">
            <a:extLst>
              <a:ext uri="{FF2B5EF4-FFF2-40B4-BE49-F238E27FC236}">
                <a16:creationId xmlns:a16="http://schemas.microsoft.com/office/drawing/2014/main" id="{E8891FCB-0294-E750-8DAC-85B5664EEA03}"/>
              </a:ext>
            </a:extLst>
          </p:cNvPr>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NL" i="0"/>
              <a:t>Python. The student is able to write Python programs, to solve a wide range of introductory programming challenges and perform basic data analysis, using fundamental programming concepts.</a:t>
            </a:r>
            <a:endParaRPr lang="en-US" i="0" dirty="0"/>
          </a:p>
        </p:txBody>
      </p:sp>
      <p:sp>
        <p:nvSpPr>
          <p:cNvPr id="399" name="Google Shape;399;p42">
            <a:extLst>
              <a:ext uri="{FF2B5EF4-FFF2-40B4-BE49-F238E27FC236}">
                <a16:creationId xmlns:a16="http://schemas.microsoft.com/office/drawing/2014/main" id="{E7205601-D9AB-87C4-07B5-EC2DCE2FCC4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Foundational Skills</a:t>
            </a:r>
            <a:endParaRPr sz="900" dirty="0"/>
          </a:p>
        </p:txBody>
      </p:sp>
      <p:graphicFrame>
        <p:nvGraphicFramePr>
          <p:cNvPr id="4" name="Table 3">
            <a:extLst>
              <a:ext uri="{FF2B5EF4-FFF2-40B4-BE49-F238E27FC236}">
                <a16:creationId xmlns:a16="http://schemas.microsoft.com/office/drawing/2014/main" id="{D0F76162-544E-8312-73FC-48F1E6316FD1}"/>
              </a:ext>
            </a:extLst>
          </p:cNvPr>
          <p:cNvGraphicFramePr>
            <a:graphicFrameLocks noGrp="1"/>
          </p:cNvGraphicFramePr>
          <p:nvPr>
            <p:extLst>
              <p:ext uri="{D42A27DB-BD31-4B8C-83A1-F6EECF244321}">
                <p14:modId xmlns:p14="http://schemas.microsoft.com/office/powerpoint/2010/main" val="3536220965"/>
              </p:ext>
            </p:extLst>
          </p:nvPr>
        </p:nvGraphicFramePr>
        <p:xfrm>
          <a:off x="0" y="1102130"/>
          <a:ext cx="9144000" cy="3446304"/>
        </p:xfrm>
        <a:graphic>
          <a:graphicData uri="http://schemas.openxmlformats.org/drawingml/2006/table">
            <a:tbl>
              <a:tblPr/>
              <a:tblGrid>
                <a:gridCol w="1703956">
                  <a:extLst>
                    <a:ext uri="{9D8B030D-6E8A-4147-A177-3AD203B41FA5}">
                      <a16:colId xmlns:a16="http://schemas.microsoft.com/office/drawing/2014/main" val="4239193143"/>
                    </a:ext>
                  </a:extLst>
                </a:gridCol>
                <a:gridCol w="7440044">
                  <a:extLst>
                    <a:ext uri="{9D8B030D-6E8A-4147-A177-3AD203B41FA5}">
                      <a16:colId xmlns:a16="http://schemas.microsoft.com/office/drawing/2014/main" val="809835915"/>
                    </a:ext>
                  </a:extLst>
                </a:gridCol>
              </a:tblGrid>
              <a:tr h="139700">
                <a:tc>
                  <a:txBody>
                    <a:bodyPr/>
                    <a:lstStyle/>
                    <a:p>
                      <a:pPr algn="ctr" fontAlgn="ctr"/>
                      <a:r>
                        <a:rPr lang="en-US" sz="7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Pre - requisite (s)</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A (Points: 20)</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3279581867"/>
                  </a:ext>
                </a:extLst>
              </a:tr>
              <a:tr h="990124">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Student submits  a complete learning log, work log and self-assessment rubric. The student exhibits professional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behaviour</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during the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datalab</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The student was present at the Python exam or the planned retake and obtained the evidenced grade.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algn="ctr"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demonstrates a solid understanding of Python fundamentals, including variables, conditionals, functions, loops, and data structures such as strings, lists, dictionaries, and tuples. The student is proficient in writing functions that use a wide range of conditional executions and can effectively utilize strings and lists to solve diverse problems. Additionally, the student can convert simple algorithms provided in English into Python, create and execute algorithms to solve various problems and combine loops with strings and lists in their solutions, showcasing strong algorithmic thinking.</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373337937"/>
                  </a:ext>
                </a:extLst>
              </a:tr>
              <a:tr h="279400">
                <a:tc>
                  <a:txBody>
                    <a:bodyPr/>
                    <a:lstStyle/>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Provide a written justification supported with evidence as to why you qualify for a given ILO criteria. Here's </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hlinkClick r:id="rId3"/>
                        </a:rPr>
                        <a:t>an explainer on how to evidence</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well!</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Your evidence can be anything from graphs, pictures, descriptions but should mainly consist of links to material on version-controlled repositories owned by </a:t>
                      </a:r>
                      <a:r>
                        <a:rPr lang="en-GB" sz="700" b="0" i="0" u="none" strike="noStrike" baseline="0" noProof="0" dirty="0" err="1">
                          <a:solidFill>
                            <a:srgbClr val="000000"/>
                          </a:solidFill>
                          <a:latin typeface="Roboto" panose="02000000000000000000" pitchFamily="2" charset="0"/>
                          <a:ea typeface="Roboto" panose="02000000000000000000" pitchFamily="2" charset="0"/>
                          <a:cs typeface="Roboto" panose="02000000000000000000" pitchFamily="2" charset="0"/>
                        </a:rPr>
                        <a:t>BUas</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such as GitHub, One-drive, Perforce etc. Other repositories such as Google drive are not allowed! </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lvl="0">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Consult your mentor if you’re unsure about how to evidence your work.</a:t>
                      </a:r>
                      <a:r>
                        <a:rPr lang="en-GB" sz="700" dirty="0">
                          <a:latin typeface="Roboto" panose="02000000000000000000" pitchFamily="2" charset="0"/>
                          <a:ea typeface="Roboto" panose="02000000000000000000" pitchFamily="2" charset="0"/>
                          <a:cs typeface="Roboto" panose="02000000000000000000" pitchFamily="2" charset="0"/>
                        </a:rPr>
                        <a:t>.</a:t>
                      </a:r>
                      <a:endParaRPr lang="en-NL" sz="700">
                        <a:latin typeface="Roboto" panose="02000000000000000000" pitchFamily="2" charset="0"/>
                        <a:ea typeface="Roboto" panose="02000000000000000000" pitchFamily="2" charset="0"/>
                        <a:cs typeface="Roboto" panose="02000000000000000000" pitchFamily="2" charset="0"/>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marL="0" lvl="0" indent="0" algn="ctr">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ctr">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ctr">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ctr">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ctr">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ctr">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got 4 questions right on the written part of the python exam and based on conversations with peers I believe I got 5 right on the oral exam which should average out to 90%.</a:t>
                      </a:r>
                      <a:endParaRPr lang="en-NL" sz="700" dirty="0">
                        <a:latin typeface="Roboto" panose="02000000000000000000" pitchFamily="2" charset="0"/>
                        <a:ea typeface="Roboto" panose="02000000000000000000" pitchFamily="2" charset="0"/>
                        <a:cs typeface="Roboto" panose="02000000000000000000" pitchFamily="2" charset="0"/>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933039061"/>
                  </a:ext>
                </a:extLst>
              </a:tr>
              <a:tr h="279400">
                <a:tc>
                  <a:txBody>
                    <a:bodyPr/>
                    <a:lstStyle/>
                    <a:p>
                      <a:pPr lvl="0">
                        <a:buNone/>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Provide evidence (links) for each criterion.</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lvl="0">
                        <a:buNone/>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Provide evidence (links) for each criterion.</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1555023960"/>
                  </a:ext>
                </a:extLst>
              </a:tr>
            </a:tbl>
          </a:graphicData>
        </a:graphic>
      </p:graphicFrame>
    </p:spTree>
    <p:extLst>
      <p:ext uri="{BB962C8B-B14F-4D97-AF65-F5344CB8AC3E}">
        <p14:creationId xmlns:p14="http://schemas.microsoft.com/office/powerpoint/2010/main" val="42452626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2">
          <a:extLst>
            <a:ext uri="{FF2B5EF4-FFF2-40B4-BE49-F238E27FC236}">
              <a16:creationId xmlns:a16="http://schemas.microsoft.com/office/drawing/2014/main" id="{C57C81CE-5EC2-DA8D-1717-F625803F5C6E}"/>
            </a:ext>
          </a:extLst>
        </p:cNvPr>
        <p:cNvGrpSpPr/>
        <p:nvPr/>
      </p:nvGrpSpPr>
      <p:grpSpPr>
        <a:xfrm>
          <a:off x="0" y="0"/>
          <a:ext cx="0" cy="0"/>
          <a:chOff x="0" y="0"/>
          <a:chExt cx="0" cy="0"/>
        </a:xfrm>
      </p:grpSpPr>
      <p:sp>
        <p:nvSpPr>
          <p:cNvPr id="363" name="Google Shape;363;p39">
            <a:extLst>
              <a:ext uri="{FF2B5EF4-FFF2-40B4-BE49-F238E27FC236}">
                <a16:creationId xmlns:a16="http://schemas.microsoft.com/office/drawing/2014/main" id="{B9F370B9-EB14-C6C1-E7D2-1DF97E97333A}"/>
              </a:ext>
            </a:extLst>
          </p:cNvPr>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0.2</a:t>
            </a:r>
            <a:endParaRPr dirty="0"/>
          </a:p>
        </p:txBody>
      </p:sp>
      <p:sp>
        <p:nvSpPr>
          <p:cNvPr id="364" name="Google Shape;364;p39">
            <a:extLst>
              <a:ext uri="{FF2B5EF4-FFF2-40B4-BE49-F238E27FC236}">
                <a16:creationId xmlns:a16="http://schemas.microsoft.com/office/drawing/2014/main" id="{FE0F58E3-0188-6AB3-D8D7-C2038336D3B0}"/>
              </a:ext>
            </a:extLst>
          </p:cNvPr>
          <p:cNvSpPr txBox="1">
            <a:spLocks noGrp="1"/>
          </p:cNvSpPr>
          <p:nvPr>
            <p:ph type="subTitle" idx="1"/>
          </p:nvPr>
        </p:nvSpPr>
        <p:spPr>
          <a:xfrm>
            <a:off x="3083243" y="2514514"/>
            <a:ext cx="6400800" cy="685800"/>
          </a:xfrm>
          <a:prstGeom prst="rect">
            <a:avLst/>
          </a:prstGeom>
        </p:spPr>
        <p:txBody>
          <a:bodyPr spcFirstLastPara="1" wrap="square" lIns="91425" tIns="91425" rIns="91425" bIns="91425" anchor="ctr" anchorCtr="0">
            <a:noAutofit/>
          </a:bodyPr>
          <a:lstStyle/>
          <a:p>
            <a:pPr marL="0" indent="0"/>
            <a:r>
              <a:rPr lang="nl-NL" dirty="0" err="1"/>
              <a:t>Foundational</a:t>
            </a:r>
            <a:r>
              <a:rPr lang="nl-NL" dirty="0"/>
              <a:t> Skills - </a:t>
            </a:r>
            <a:r>
              <a:rPr lang="nl-NL" dirty="0" err="1"/>
              <a:t>Mathematics</a:t>
            </a:r>
            <a:endParaRPr lang="nl-NL" dirty="0"/>
          </a:p>
        </p:txBody>
      </p:sp>
      <p:sp>
        <p:nvSpPr>
          <p:cNvPr id="365" name="Google Shape;365;p39">
            <a:extLst>
              <a:ext uri="{FF2B5EF4-FFF2-40B4-BE49-F238E27FC236}">
                <a16:creationId xmlns:a16="http://schemas.microsoft.com/office/drawing/2014/main" id="{BE0159C6-DB27-54CA-6862-264BAC82D55D}"/>
              </a:ext>
            </a:extLst>
          </p:cNvPr>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r>
              <a:rPr lang="en-GB" dirty="0"/>
              <a:t>The student masters the foundational skills and knowledge that form the basis of Data Science and Artificial Intelligence.  </a:t>
            </a:r>
            <a:endParaRPr lang="en" dirty="0"/>
          </a:p>
        </p:txBody>
      </p:sp>
      <p:sp>
        <p:nvSpPr>
          <p:cNvPr id="366" name="Google Shape;366;p39">
            <a:extLst>
              <a:ext uri="{FF2B5EF4-FFF2-40B4-BE49-F238E27FC236}">
                <a16:creationId xmlns:a16="http://schemas.microsoft.com/office/drawing/2014/main" id="{CBD64B0B-2DA8-3660-48FB-BB45D4DBFCA4}"/>
              </a:ext>
            </a:extLst>
          </p:cNvPr>
          <p:cNvSpPr txBox="1"/>
          <p:nvPr/>
        </p:nvSpPr>
        <p:spPr>
          <a:xfrm>
            <a:off x="-106299" y="793213"/>
            <a:ext cx="3621024"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0" dirty="0">
                <a:solidFill>
                  <a:srgbClr val="999999"/>
                </a:solidFill>
                <a:latin typeface="Roboto"/>
                <a:ea typeface="Roboto"/>
                <a:cs typeface="Roboto"/>
                <a:sym typeface="Roboto"/>
              </a:rPr>
              <a:t>0.2</a:t>
            </a:r>
            <a:endParaRPr sz="2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35157281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2">
          <a:extLst>
            <a:ext uri="{FF2B5EF4-FFF2-40B4-BE49-F238E27FC236}">
              <a16:creationId xmlns:a16="http://schemas.microsoft.com/office/drawing/2014/main" id="{612ED845-C6F6-9036-ACDD-0617975C8963}"/>
            </a:ext>
          </a:extLst>
        </p:cNvPr>
        <p:cNvGrpSpPr/>
        <p:nvPr/>
      </p:nvGrpSpPr>
      <p:grpSpPr>
        <a:xfrm>
          <a:off x="0" y="0"/>
          <a:ext cx="0" cy="0"/>
          <a:chOff x="0" y="0"/>
          <a:chExt cx="0" cy="0"/>
        </a:xfrm>
      </p:grpSpPr>
      <p:sp>
        <p:nvSpPr>
          <p:cNvPr id="393" name="Google Shape;393;p42">
            <a:extLst>
              <a:ext uri="{FF2B5EF4-FFF2-40B4-BE49-F238E27FC236}">
                <a16:creationId xmlns:a16="http://schemas.microsoft.com/office/drawing/2014/main" id="{14E02293-B601-AEDA-3DDC-9DF610C6D29F}"/>
              </a:ext>
            </a:extLst>
          </p:cNvPr>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US" dirty="0"/>
              <a:t>0</a:t>
            </a:r>
            <a:endParaRPr dirty="0"/>
          </a:p>
        </p:txBody>
      </p:sp>
      <p:sp>
        <p:nvSpPr>
          <p:cNvPr id="394" name="Google Shape;394;p42">
            <a:extLst>
              <a:ext uri="{FF2B5EF4-FFF2-40B4-BE49-F238E27FC236}">
                <a16:creationId xmlns:a16="http://schemas.microsoft.com/office/drawing/2014/main" id="{AD1301A5-FFD9-E320-1B17-6556A9150D92}"/>
              </a:ext>
            </a:extLst>
          </p:cNvPr>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5" name="Google Shape;395;p42">
            <a:extLst>
              <a:ext uri="{FF2B5EF4-FFF2-40B4-BE49-F238E27FC236}">
                <a16:creationId xmlns:a16="http://schemas.microsoft.com/office/drawing/2014/main" id="{85D8D7D4-D306-ADCD-DF4F-35832C6BF0F3}"/>
              </a:ext>
            </a:extLst>
          </p:cNvPr>
          <p:cNvSpPr txBox="1">
            <a:spLocks noGrp="1"/>
          </p:cNvSpPr>
          <p:nvPr>
            <p:ph type="body" idx="4294967295"/>
          </p:nvPr>
        </p:nvSpPr>
        <p:spPr>
          <a:xfrm>
            <a:off x="2674350" y="3037484"/>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a:solidFill>
                <a:schemeClr val="lt1"/>
              </a:solidFill>
            </a:endParaRPr>
          </a:p>
          <a:p>
            <a:pPr marL="0" lvl="0" indent="0" algn="l" rtl="0">
              <a:lnSpc>
                <a:spcPct val="115000"/>
              </a:lnSpc>
              <a:spcBef>
                <a:spcPts val="0"/>
              </a:spcBef>
              <a:spcAft>
                <a:spcPts val="0"/>
              </a:spcAft>
              <a:buNone/>
            </a:pPr>
            <a:endParaRPr sz="700" i="1">
              <a:solidFill>
                <a:schemeClr val="lt1"/>
              </a:solidFill>
              <a:latin typeface="Helvetica Neue"/>
              <a:ea typeface="Helvetica Neue"/>
              <a:cs typeface="Helvetica Neue"/>
              <a:sym typeface="Helvetica Neue"/>
            </a:endParaRPr>
          </a:p>
        </p:txBody>
      </p:sp>
      <p:sp>
        <p:nvSpPr>
          <p:cNvPr id="396" name="Google Shape;396;p42">
            <a:extLst>
              <a:ext uri="{FF2B5EF4-FFF2-40B4-BE49-F238E27FC236}">
                <a16:creationId xmlns:a16="http://schemas.microsoft.com/office/drawing/2014/main" id="{CE2EDEFD-76EB-E649-9B77-EF0A43410F37}"/>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GB" dirty="0"/>
              <a:t>The student masters the foundational skills and knowledge that form the basis of Data Science and Artificial Intelligence.  </a:t>
            </a:r>
          </a:p>
        </p:txBody>
      </p:sp>
      <p:sp>
        <p:nvSpPr>
          <p:cNvPr id="397" name="Google Shape;397;p42">
            <a:extLst>
              <a:ext uri="{FF2B5EF4-FFF2-40B4-BE49-F238E27FC236}">
                <a16:creationId xmlns:a16="http://schemas.microsoft.com/office/drawing/2014/main" id="{1FCE02C2-2EB4-1EB4-566A-700175D7EC8A}"/>
              </a:ext>
            </a:extLst>
          </p:cNvPr>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0.2</a:t>
            </a:r>
            <a:endParaRPr dirty="0"/>
          </a:p>
        </p:txBody>
      </p:sp>
      <p:sp>
        <p:nvSpPr>
          <p:cNvPr id="398" name="Google Shape;398;p42">
            <a:extLst>
              <a:ext uri="{FF2B5EF4-FFF2-40B4-BE49-F238E27FC236}">
                <a16:creationId xmlns:a16="http://schemas.microsoft.com/office/drawing/2014/main" id="{301F8C0A-6FDE-BC5F-9E32-E0FF9248B214}"/>
              </a:ext>
            </a:extLst>
          </p:cNvPr>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NL" i="0"/>
              <a:t>Mathematics. The student is able to perform elementary operations on matrices and understand the concepts of derivatives, gradients, optimization algorithms, and can implement a simple machine learning model from scratch. </a:t>
            </a:r>
            <a:endParaRPr lang="en-US" i="0" dirty="0"/>
          </a:p>
        </p:txBody>
      </p:sp>
      <p:sp>
        <p:nvSpPr>
          <p:cNvPr id="399" name="Google Shape;399;p42">
            <a:extLst>
              <a:ext uri="{FF2B5EF4-FFF2-40B4-BE49-F238E27FC236}">
                <a16:creationId xmlns:a16="http://schemas.microsoft.com/office/drawing/2014/main" id="{81794021-2B1F-AF94-F7C9-FBC8FE3F304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Foundational Skills</a:t>
            </a:r>
            <a:endParaRPr sz="900" dirty="0"/>
          </a:p>
        </p:txBody>
      </p:sp>
      <p:graphicFrame>
        <p:nvGraphicFramePr>
          <p:cNvPr id="4" name="Table 3">
            <a:extLst>
              <a:ext uri="{FF2B5EF4-FFF2-40B4-BE49-F238E27FC236}">
                <a16:creationId xmlns:a16="http://schemas.microsoft.com/office/drawing/2014/main" id="{7883FDB9-865F-3BCA-30D0-628E24079D73}"/>
              </a:ext>
            </a:extLst>
          </p:cNvPr>
          <p:cNvGraphicFramePr>
            <a:graphicFrameLocks noGrp="1"/>
          </p:cNvGraphicFramePr>
          <p:nvPr>
            <p:extLst>
              <p:ext uri="{D42A27DB-BD31-4B8C-83A1-F6EECF244321}">
                <p14:modId xmlns:p14="http://schemas.microsoft.com/office/powerpoint/2010/main" val="268728450"/>
              </p:ext>
            </p:extLst>
          </p:nvPr>
        </p:nvGraphicFramePr>
        <p:xfrm>
          <a:off x="0" y="1102130"/>
          <a:ext cx="9144000" cy="3446304"/>
        </p:xfrm>
        <a:graphic>
          <a:graphicData uri="http://schemas.openxmlformats.org/drawingml/2006/table">
            <a:tbl>
              <a:tblPr/>
              <a:tblGrid>
                <a:gridCol w="1703956">
                  <a:extLst>
                    <a:ext uri="{9D8B030D-6E8A-4147-A177-3AD203B41FA5}">
                      <a16:colId xmlns:a16="http://schemas.microsoft.com/office/drawing/2014/main" val="4239193143"/>
                    </a:ext>
                  </a:extLst>
                </a:gridCol>
                <a:gridCol w="7440044">
                  <a:extLst>
                    <a:ext uri="{9D8B030D-6E8A-4147-A177-3AD203B41FA5}">
                      <a16:colId xmlns:a16="http://schemas.microsoft.com/office/drawing/2014/main" val="809835915"/>
                    </a:ext>
                  </a:extLst>
                </a:gridCol>
              </a:tblGrid>
              <a:tr h="139700">
                <a:tc>
                  <a:txBody>
                    <a:bodyPr/>
                    <a:lstStyle/>
                    <a:p>
                      <a:pPr algn="ctr" fontAlgn="ctr"/>
                      <a:r>
                        <a:rPr lang="en-US" sz="7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Pre - requisite (s)</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A (Points: 20)</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3279581867"/>
                  </a:ext>
                </a:extLst>
              </a:tr>
              <a:tr h="990124">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Student submits  a complete learning log, work log and self-assessment rubric. The student exhibits professional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behaviour</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during the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datalab</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The student was present at the Math exam or the planned retake and obtained the evidenced grade.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algn="ctr"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perform calculations using basic arithmetic operators, work with variables, solve linear equations and inequalities both analytically and graphically, and analyze power, exponential, logarithmic, and trigonometric functions, as well as their inverses. The student can interpret derivative functions, determine the derivative of common mathematical functions, find the minimum and maximum on a graph, and describe changes using differences, slopes, and rates of change. The student is able to use trigonometric ratios and the unit circle, and understands how to use sine, cosine, and tangent to solve real-world problems. Additionally, the student can summarize data in various ways, find common measures of center like mean and median, and measure spread or variability using standard deviation and interquartile range.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373337937"/>
                  </a:ext>
                </a:extLst>
              </a:tr>
              <a:tr h="279400">
                <a:tc>
                  <a:txBody>
                    <a:bodyPr/>
                    <a:lstStyle/>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Provide a written justification supported with evidence as to why you qualify for a given ILO criteria. Here's </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hlinkClick r:id="rId3"/>
                        </a:rPr>
                        <a:t>an explainer on how to evidence</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well!</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Your evidence can be anything from graphs, pictures, descriptions but should mainly consist of links to material on version-controlled repositories owned by </a:t>
                      </a:r>
                      <a:r>
                        <a:rPr lang="en-GB" sz="700" b="0" i="0" u="none" strike="noStrike" baseline="0" noProof="0" dirty="0" err="1">
                          <a:solidFill>
                            <a:srgbClr val="000000"/>
                          </a:solidFill>
                          <a:latin typeface="Roboto" panose="02000000000000000000" pitchFamily="2" charset="0"/>
                          <a:ea typeface="Roboto" panose="02000000000000000000" pitchFamily="2" charset="0"/>
                          <a:cs typeface="Roboto" panose="02000000000000000000" pitchFamily="2" charset="0"/>
                        </a:rPr>
                        <a:t>BUas</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such as GitHub, One-drive, Perforce etc. Other repositories such as Google drive are not allowed! </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lvl="0">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Consult your mentor if you’re unsure about how to evidence your work.</a:t>
                      </a:r>
                      <a:r>
                        <a:rPr lang="en-GB" sz="700" dirty="0">
                          <a:latin typeface="Roboto" panose="02000000000000000000" pitchFamily="2" charset="0"/>
                          <a:ea typeface="Roboto" panose="02000000000000000000" pitchFamily="2" charset="0"/>
                          <a:cs typeface="Roboto" panose="02000000000000000000" pitchFamily="2" charset="0"/>
                        </a:rPr>
                        <a:t>.</a:t>
                      </a:r>
                      <a:endParaRPr lang="en-NL" sz="700">
                        <a:latin typeface="Roboto" panose="02000000000000000000" pitchFamily="2" charset="0"/>
                        <a:ea typeface="Roboto" panose="02000000000000000000" pitchFamily="2" charset="0"/>
                        <a:cs typeface="Roboto" panose="02000000000000000000" pitchFamily="2" charset="0"/>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marL="0" lvl="0" indent="0" algn="ctr">
                        <a:lnSpc>
                          <a:spcPct val="100000"/>
                        </a:lnSpc>
                        <a:buNone/>
                      </a:pPr>
                      <a:endParaRPr lang="en-GB" sz="15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ctr">
                        <a:lnSpc>
                          <a:spcPct val="100000"/>
                        </a:lnSpc>
                        <a:buNone/>
                      </a:pPr>
                      <a:endParaRPr lang="en-GB" sz="15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ctr">
                        <a:lnSpc>
                          <a:spcPct val="100000"/>
                        </a:lnSpc>
                        <a:buNone/>
                      </a:pPr>
                      <a:endParaRPr lang="en-GB" sz="15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ctr">
                        <a:lnSpc>
                          <a:spcPct val="100000"/>
                        </a:lnSpc>
                        <a:buNone/>
                      </a:pPr>
                      <a:r>
                        <a:rPr lang="en-GB" sz="12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took part in the week 6 math exam and achieved the following results:</a:t>
                      </a:r>
                      <a:endParaRPr lang="en-NL" sz="1200" dirty="0">
                        <a:latin typeface="Roboto" panose="02000000000000000000" pitchFamily="2" charset="0"/>
                        <a:ea typeface="Roboto" panose="02000000000000000000" pitchFamily="2" charset="0"/>
                        <a:cs typeface="Roboto" panose="02000000000000000000" pitchFamily="2" charset="0"/>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933039061"/>
                  </a:ext>
                </a:extLst>
              </a:tr>
              <a:tr h="279400">
                <a:tc>
                  <a:txBody>
                    <a:bodyPr/>
                    <a:lstStyle/>
                    <a:p>
                      <a:pPr lvl="0">
                        <a:buNone/>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Provide evidence (links) for each criterion.</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lvl="0">
                        <a:buNone/>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4" action="ppaction://hlinkfile"/>
                        </a:rPr>
                        <a:t>Math exam results</a:t>
                      </a:r>
                      <a:endPar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1555023960"/>
                  </a:ext>
                </a:extLst>
              </a:tr>
            </a:tbl>
          </a:graphicData>
        </a:graphic>
      </p:graphicFrame>
    </p:spTree>
    <p:extLst>
      <p:ext uri="{BB962C8B-B14F-4D97-AF65-F5344CB8AC3E}">
        <p14:creationId xmlns:p14="http://schemas.microsoft.com/office/powerpoint/2010/main" val="42420067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1</a:t>
            </a:r>
            <a:endParaRPr/>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nl-NL"/>
              <a:t>Professional </a:t>
            </a:r>
            <a:r>
              <a:rPr lang="nl-NL" err="1"/>
              <a:t>Practice</a:t>
            </a:r>
          </a:p>
        </p:txBody>
      </p:sp>
      <p:sp>
        <p:nvSpPr>
          <p:cNvPr id="365" name="Google Shape;365;p39"/>
          <p:cNvSpPr txBox="1">
            <a:spLocks noGrp="1"/>
          </p:cNvSpPr>
          <p:nvPr>
            <p:ph type="subTitle" idx="2"/>
          </p:nvPr>
        </p:nvSpPr>
        <p:spPr>
          <a:xfrm>
            <a:off x="3200400" y="3087445"/>
            <a:ext cx="5486400" cy="1294816"/>
          </a:xfrm>
          <a:prstGeom prst="rect">
            <a:avLst/>
          </a:prstGeom>
        </p:spPr>
        <p:txBody>
          <a:bodyPr spcFirstLastPara="1" wrap="square" lIns="91425" tIns="91425" rIns="91425" bIns="91425" anchor="ctr" anchorCtr="0">
            <a:noAutofit/>
          </a:bodyPr>
          <a:lstStyle/>
          <a:p>
            <a:r>
              <a:rPr lang="en-GB" dirty="0"/>
              <a:t>The student can collaborate (internationally) in multidisciplinary teams with different levels of knowledge in the field of data use and applications. They can set up and execute projects in collaboration with stakeholders and team members. They can act as a sounding board in discussions with team members, customers, users and experts. They strive for a good balance between input of their own vision and additional expertise of others. They are able to lead a team. </a:t>
            </a:r>
          </a:p>
          <a:p>
            <a:endParaRPr lang="en-GB"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1</a:t>
            </a:r>
            <a:endParaRPr sz="40000">
              <a:solidFill>
                <a:srgbClr val="999999"/>
              </a:solidFill>
              <a:latin typeface="Roboto"/>
              <a:ea typeface="Roboto"/>
              <a:cs typeface="Roboto"/>
              <a:sym typeface="Roboto"/>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US" dirty="0"/>
              <a:t>1</a:t>
            </a:r>
            <a:endParaRPr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5" name="Google Shape;395;p42"/>
          <p:cNvSpPr txBox="1">
            <a:spLocks noGrp="1"/>
          </p:cNvSpPr>
          <p:nvPr>
            <p:ph type="body" idx="4294967295"/>
          </p:nvPr>
        </p:nvSpPr>
        <p:spPr>
          <a:xfrm>
            <a:off x="2674350" y="3037484"/>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a:solidFill>
                <a:schemeClr val="lt1"/>
              </a:solidFill>
            </a:endParaRPr>
          </a:p>
          <a:p>
            <a:pPr marL="0" lvl="0" indent="0" algn="l" rtl="0">
              <a:lnSpc>
                <a:spcPct val="115000"/>
              </a:lnSpc>
              <a:spcBef>
                <a:spcPts val="0"/>
              </a:spcBef>
              <a:spcAft>
                <a:spcPts val="0"/>
              </a:spcAft>
              <a:buNone/>
            </a:pPr>
            <a:endParaRPr sz="700" i="1">
              <a:solidFill>
                <a:schemeClr val="lt1"/>
              </a:solidFill>
              <a:latin typeface="Helvetica Neue"/>
              <a:ea typeface="Helvetica Neue"/>
              <a:cs typeface="Helvetica Neue"/>
              <a:sym typeface="Helvetica Neue"/>
            </a:endParaRPr>
          </a:p>
        </p:txBody>
      </p:sp>
      <p:sp>
        <p:nvSpPr>
          <p:cNvPr id="396" name="Google Shape;396;p42"/>
          <p:cNvSpPr txBox="1">
            <a:spLocks noGrp="1"/>
          </p:cNvSpPr>
          <p:nvPr>
            <p:ph type="title" idx="3"/>
          </p:nvPr>
        </p:nvSpPr>
        <p:spPr>
          <a:xfrm>
            <a:off x="2063446" y="156393"/>
            <a:ext cx="6588929" cy="5760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GB" dirty="0"/>
              <a:t>The student can collaborate (internationally) in multidisciplinary teams with different levels of knowledge in the field of data use and applications. They can set up and execute projects in collaboration with stakeholders and team members. They can act as a sounding board in discussions with team members, customers, users and experts. They strive for a good balance between input of their own vision and additional expertise of others. They are able to lead a team. </a:t>
            </a:r>
            <a:br>
              <a:rPr lang="en-GB" dirty="0"/>
            </a:br>
            <a:br>
              <a:rPr lang="en-GB" dirty="0"/>
            </a:br>
            <a:endParaRPr lang="en-GB" dirty="0"/>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1</a:t>
            </a:r>
            <a:r>
              <a:rPr lang="en" dirty="0"/>
              <a:t>.</a:t>
            </a:r>
            <a:r>
              <a:rPr lang="en-US" dirty="0"/>
              <a:t>1</a:t>
            </a:r>
            <a:endParaRPr dirty="0"/>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NL" i="0"/>
              <a:t>The student adheres to professional standards, and submits work, adhering to defined guidelines and processes in the Creative Brief.</a:t>
            </a:r>
            <a:endParaRPr lang="en-US" i="0" dirty="0"/>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Professional Practice</a:t>
            </a:r>
            <a:endParaRPr sz="900" dirty="0"/>
          </a:p>
        </p:txBody>
      </p:sp>
      <p:graphicFrame>
        <p:nvGraphicFramePr>
          <p:cNvPr id="4" name="Table 3">
            <a:extLst>
              <a:ext uri="{FF2B5EF4-FFF2-40B4-BE49-F238E27FC236}">
                <a16:creationId xmlns:a16="http://schemas.microsoft.com/office/drawing/2014/main" id="{E43769FC-7EA1-C9ED-07CA-9C5724B9CD95}"/>
              </a:ext>
            </a:extLst>
          </p:cNvPr>
          <p:cNvGraphicFramePr>
            <a:graphicFrameLocks noGrp="1"/>
          </p:cNvGraphicFramePr>
          <p:nvPr>
            <p:extLst>
              <p:ext uri="{D42A27DB-BD31-4B8C-83A1-F6EECF244321}">
                <p14:modId xmlns:p14="http://schemas.microsoft.com/office/powerpoint/2010/main" val="260360469"/>
              </p:ext>
            </p:extLst>
          </p:nvPr>
        </p:nvGraphicFramePr>
        <p:xfrm>
          <a:off x="0" y="1063425"/>
          <a:ext cx="9144000" cy="3755073"/>
        </p:xfrm>
        <a:graphic>
          <a:graphicData uri="http://schemas.openxmlformats.org/drawingml/2006/table">
            <a:tbl>
              <a:tblPr/>
              <a:tblGrid>
                <a:gridCol w="1702909">
                  <a:extLst>
                    <a:ext uri="{9D8B030D-6E8A-4147-A177-3AD203B41FA5}">
                      <a16:colId xmlns:a16="http://schemas.microsoft.com/office/drawing/2014/main" val="1563489774"/>
                    </a:ext>
                  </a:extLst>
                </a:gridCol>
                <a:gridCol w="2627428">
                  <a:extLst>
                    <a:ext uri="{9D8B030D-6E8A-4147-A177-3AD203B41FA5}">
                      <a16:colId xmlns:a16="http://schemas.microsoft.com/office/drawing/2014/main" val="604979593"/>
                    </a:ext>
                  </a:extLst>
                </a:gridCol>
                <a:gridCol w="1516503">
                  <a:extLst>
                    <a:ext uri="{9D8B030D-6E8A-4147-A177-3AD203B41FA5}">
                      <a16:colId xmlns:a16="http://schemas.microsoft.com/office/drawing/2014/main" val="2456996155"/>
                    </a:ext>
                  </a:extLst>
                </a:gridCol>
                <a:gridCol w="1648580">
                  <a:extLst>
                    <a:ext uri="{9D8B030D-6E8A-4147-A177-3AD203B41FA5}">
                      <a16:colId xmlns:a16="http://schemas.microsoft.com/office/drawing/2014/main" val="1908524195"/>
                    </a:ext>
                  </a:extLst>
                </a:gridCol>
                <a:gridCol w="1648580">
                  <a:extLst>
                    <a:ext uri="{9D8B030D-6E8A-4147-A177-3AD203B41FA5}">
                      <a16:colId xmlns:a16="http://schemas.microsoft.com/office/drawing/2014/main" val="1548998117"/>
                    </a:ext>
                  </a:extLst>
                </a:gridCol>
              </a:tblGrid>
              <a:tr h="174625">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Pre - requisite (s)</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A (Points: 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B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C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D (Points: 2)</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2129039445"/>
                  </a:ext>
                </a:extLst>
              </a:tr>
              <a:tr h="990124">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Student submits  a complete learning log, work log and self-assessment rubric. The student exhibits professional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behaviour</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during the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datalab</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algn="ctr"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completed tasks are outlined in the learning log, with detailed comments provided where necessary.</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ctr"/>
                      <a:r>
                        <a:rPr lang="en-US" sz="7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The student fills out the learning log for each of the weeks.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ctr"/>
                      <a:r>
                        <a:rPr lang="en-US" sz="7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All references to important resources used are included in the learning log for the listed tasks.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student's writing style in learning log is professional and free of spelling and grammar mistakes. The student comprehends what was completed and why individual and project feedback was given.  </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2256007393"/>
                  </a:ext>
                </a:extLst>
              </a:tr>
              <a:tr h="990124">
                <a:tc>
                  <a:txBody>
                    <a:bodyPr/>
                    <a:lstStyle/>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Provide a written justification supported with evidence as to why you qualify for a given ILO criteria. Here's </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hlinkClick r:id="rId3"/>
                        </a:rPr>
                        <a:t>an explainer on how to evidence</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well!</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Your evidence can be anything from graphs, pictures, descriptions but should mainly consist of links to material on version-controlled repositories owned by </a:t>
                      </a:r>
                      <a:r>
                        <a:rPr lang="en-GB" sz="700" b="0" i="0" u="none" strike="noStrike" baseline="0" noProof="0" dirty="0" err="1">
                          <a:solidFill>
                            <a:srgbClr val="000000"/>
                          </a:solidFill>
                          <a:latin typeface="Roboto" panose="02000000000000000000" pitchFamily="2" charset="0"/>
                          <a:ea typeface="Roboto" panose="02000000000000000000" pitchFamily="2" charset="0"/>
                          <a:cs typeface="Roboto" panose="02000000000000000000" pitchFamily="2" charset="0"/>
                        </a:rPr>
                        <a:t>BUas</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such as GitHub, One-drive, Perforce etc. Other repositories such as Google drive are not allowed! </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lvl="0">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Consult your mentor if you’re unsure about how to evidence your work</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marL="0" lvl="0" indent="0" algn="ctr">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completed the learning log and tried to be as detailed as possible as well as link to achievements such as certificates.</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marL="0" lvl="0" indent="0" algn="ctr">
                        <a:lnSpc>
                          <a:spcPct val="100000"/>
                        </a:lnSpc>
                        <a:buNone/>
                      </a:pPr>
                      <a:r>
                        <a:rPr lang="en-GB" sz="700" b="0" i="0" u="none" strike="noStrike" baseline="0"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I have filled out all the required fields and went into detail on my thought process as I was learning.</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marL="0" lvl="0" indent="0" algn="ctr">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have used links to showcase certificates gained.</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lvl="0" indent="0" algn="ctr">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believe I have a professional writing style and are introspective and self-critical.</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1769954004"/>
                  </a:ext>
                </a:extLst>
              </a:tr>
              <a:tr h="990124">
                <a:tc>
                  <a:txBody>
                    <a:bodyPr/>
                    <a:lstStyle/>
                    <a:p>
                      <a:pPr marL="0" marR="0" lvl="0" indent="0" algn="l"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Provide evidence (links) for each criterion.</a:t>
                      </a: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See Learning Log (this file)</a:t>
                      </a:r>
                    </a:p>
                    <a:p>
                      <a:pPr algn="ctr"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E1CC"/>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See Learning Log (this file)</a:t>
                      </a: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See Learning Log (this file)</a:t>
                      </a: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See Learning Log (this file)</a:t>
                      </a: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3438072080"/>
                  </a:ext>
                </a:extLst>
              </a:tr>
            </a:tbl>
          </a:graphicData>
        </a:graphic>
      </p:graphicFrame>
    </p:spTree>
    <p:extLst>
      <p:ext uri="{BB962C8B-B14F-4D97-AF65-F5344CB8AC3E}">
        <p14:creationId xmlns:p14="http://schemas.microsoft.com/office/powerpoint/2010/main" val="31326037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4"/>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2</a:t>
            </a:r>
            <a:endParaRPr sz="40000">
              <a:solidFill>
                <a:srgbClr val="999999"/>
              </a:solidFill>
              <a:latin typeface="Roboto"/>
              <a:ea typeface="Roboto"/>
              <a:cs typeface="Roboto"/>
              <a:sym typeface="Roboto"/>
            </a:endParaRPr>
          </a:p>
        </p:txBody>
      </p:sp>
      <p:sp>
        <p:nvSpPr>
          <p:cNvPr id="416" name="Google Shape;416;p44"/>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2</a:t>
            </a:r>
            <a:endParaRPr/>
          </a:p>
        </p:txBody>
      </p:sp>
      <p:sp>
        <p:nvSpPr>
          <p:cNvPr id="417" name="Google Shape;417;p44"/>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Personal Development &amp; Academic Practice</a:t>
            </a:r>
            <a:endParaRPr dirty="0"/>
          </a:p>
        </p:txBody>
      </p:sp>
      <p:sp>
        <p:nvSpPr>
          <p:cNvPr id="418" name="Google Shape;418;p44"/>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endParaRPr lang="en-GB" dirty="0"/>
          </a:p>
          <a:p>
            <a:r>
              <a:rPr lang="en-GB" dirty="0"/>
              <a:t> The student applies relevant (research) methods and techniques in combination with relevant and adequate argumentation. They can reflect on (business) processes and their role in them, both theoretically and practically, by constantly evaluating their own actions and adapting them with input from others. They can translate the result of the reflection into concrete personal learning objectives.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US" dirty="0"/>
              <a:t>2</a:t>
            </a:r>
            <a:endParaRPr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5" name="Google Shape;395;p42"/>
          <p:cNvSpPr txBox="1">
            <a:spLocks noGrp="1"/>
          </p:cNvSpPr>
          <p:nvPr>
            <p:ph type="body" idx="4294967295"/>
          </p:nvPr>
        </p:nvSpPr>
        <p:spPr>
          <a:xfrm>
            <a:off x="2674350" y="3037484"/>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a:solidFill>
                <a:schemeClr val="lt1"/>
              </a:solidFill>
            </a:endParaRPr>
          </a:p>
          <a:p>
            <a:pPr marL="0" lvl="0" indent="0" algn="l" rtl="0">
              <a:lnSpc>
                <a:spcPct val="115000"/>
              </a:lnSpc>
              <a:spcBef>
                <a:spcPts val="0"/>
              </a:spcBef>
              <a:spcAft>
                <a:spcPts val="0"/>
              </a:spcAft>
              <a:buNone/>
            </a:pPr>
            <a:endParaRPr sz="700" i="1">
              <a:solidFill>
                <a:schemeClr val="lt1"/>
              </a:solidFill>
              <a:latin typeface="Helvetica Neue"/>
              <a:ea typeface="Helvetica Neue"/>
              <a:cs typeface="Helvetica Neue"/>
              <a:sym typeface="Helvetica Neue"/>
            </a:endParaRPr>
          </a:p>
        </p:txBody>
      </p:sp>
      <p:sp>
        <p:nvSpPr>
          <p:cNvPr id="396" name="Google Shape;396;p42"/>
          <p:cNvSpPr txBox="1">
            <a:spLocks noGrp="1"/>
          </p:cNvSpPr>
          <p:nvPr>
            <p:ph type="title" idx="3"/>
          </p:nvPr>
        </p:nvSpPr>
        <p:spPr>
          <a:xfrm>
            <a:off x="2312893" y="10758"/>
            <a:ext cx="6164133" cy="576000"/>
          </a:xfrm>
          <a:prstGeom prst="rect">
            <a:avLst/>
          </a:prstGeom>
        </p:spPr>
        <p:txBody>
          <a:bodyPr spcFirstLastPara="1" wrap="square" lIns="91425" tIns="91425" rIns="91425" bIns="91425" anchor="ctr" anchorCtr="0">
            <a:noAutofit/>
          </a:bodyPr>
          <a:lstStyle/>
          <a:p>
            <a:br>
              <a:rPr lang="en-GB" dirty="0"/>
            </a:br>
            <a:r>
              <a:rPr lang="en-GB" dirty="0"/>
              <a:t> The student applies relevant (research) methods and techniques in combination with relevant and adequate argumentation. They can reflect on (business) processes and their role in them, both theoretically and practically, by constantly evaluating their own actions and adapting them with input from others. They can translate the result of the reflection into concrete personal learning objectives. </a:t>
            </a:r>
            <a:br>
              <a:rPr lang="en-GB" dirty="0"/>
            </a:br>
            <a:endParaRPr lang="en-GB" dirty="0"/>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2</a:t>
            </a:r>
            <a:r>
              <a:rPr lang="en" dirty="0"/>
              <a:t>.</a:t>
            </a:r>
            <a:r>
              <a:rPr lang="en-US" dirty="0"/>
              <a:t>1</a:t>
            </a:r>
            <a:endParaRPr dirty="0"/>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NL" i="0"/>
              <a:t>The student reports on learning progress and updates plans in a well-written, concise format with appropriate visual communication, guided by active engagement with feedback. </a:t>
            </a:r>
            <a:endParaRPr lang="en-US" i="0" dirty="0"/>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Personal Development &amp; Academic Practice</a:t>
            </a:r>
            <a:endParaRPr sz="900" dirty="0"/>
          </a:p>
        </p:txBody>
      </p:sp>
      <p:graphicFrame>
        <p:nvGraphicFramePr>
          <p:cNvPr id="4" name="Table 3">
            <a:extLst>
              <a:ext uri="{FF2B5EF4-FFF2-40B4-BE49-F238E27FC236}">
                <a16:creationId xmlns:a16="http://schemas.microsoft.com/office/drawing/2014/main" id="{7A01F0FE-2D8B-B9BC-9747-96D60CCF6EBF}"/>
              </a:ext>
            </a:extLst>
          </p:cNvPr>
          <p:cNvGraphicFramePr>
            <a:graphicFrameLocks noGrp="1"/>
          </p:cNvGraphicFramePr>
          <p:nvPr>
            <p:extLst>
              <p:ext uri="{D42A27DB-BD31-4B8C-83A1-F6EECF244321}">
                <p14:modId xmlns:p14="http://schemas.microsoft.com/office/powerpoint/2010/main" val="4123813634"/>
              </p:ext>
            </p:extLst>
          </p:nvPr>
        </p:nvGraphicFramePr>
        <p:xfrm>
          <a:off x="0" y="1069801"/>
          <a:ext cx="9144000" cy="4075374"/>
        </p:xfrm>
        <a:graphic>
          <a:graphicData uri="http://schemas.openxmlformats.org/drawingml/2006/table">
            <a:tbl>
              <a:tblPr/>
              <a:tblGrid>
                <a:gridCol w="1702560">
                  <a:extLst>
                    <a:ext uri="{9D8B030D-6E8A-4147-A177-3AD203B41FA5}">
                      <a16:colId xmlns:a16="http://schemas.microsoft.com/office/drawing/2014/main" val="1946826867"/>
                    </a:ext>
                  </a:extLst>
                </a:gridCol>
                <a:gridCol w="1320467">
                  <a:extLst>
                    <a:ext uri="{9D8B030D-6E8A-4147-A177-3AD203B41FA5}">
                      <a16:colId xmlns:a16="http://schemas.microsoft.com/office/drawing/2014/main" val="2722072811"/>
                    </a:ext>
                  </a:extLst>
                </a:gridCol>
                <a:gridCol w="1333578">
                  <a:extLst>
                    <a:ext uri="{9D8B030D-6E8A-4147-A177-3AD203B41FA5}">
                      <a16:colId xmlns:a16="http://schemas.microsoft.com/office/drawing/2014/main" val="3290534058"/>
                    </a:ext>
                  </a:extLst>
                </a:gridCol>
                <a:gridCol w="1490911">
                  <a:extLst>
                    <a:ext uri="{9D8B030D-6E8A-4147-A177-3AD203B41FA5}">
                      <a16:colId xmlns:a16="http://schemas.microsoft.com/office/drawing/2014/main" val="749269228"/>
                    </a:ext>
                  </a:extLst>
                </a:gridCol>
                <a:gridCol w="1648242">
                  <a:extLst>
                    <a:ext uri="{9D8B030D-6E8A-4147-A177-3AD203B41FA5}">
                      <a16:colId xmlns:a16="http://schemas.microsoft.com/office/drawing/2014/main" val="3119643303"/>
                    </a:ext>
                  </a:extLst>
                </a:gridCol>
                <a:gridCol w="1648242">
                  <a:extLst>
                    <a:ext uri="{9D8B030D-6E8A-4147-A177-3AD203B41FA5}">
                      <a16:colId xmlns:a16="http://schemas.microsoft.com/office/drawing/2014/main" val="46269273"/>
                    </a:ext>
                  </a:extLst>
                </a:gridCol>
              </a:tblGrid>
              <a:tr h="136249">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Pre - requisite (s)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A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B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C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D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E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1385108605"/>
                  </a:ext>
                </a:extLst>
              </a:tr>
              <a:tr h="911138">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Student submits  a complete learning log, work log and self-assessment rubric. The student exhibits professional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behaviour</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during the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datalab</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algn="l" fontAlgn="ctr"/>
                      <a:r>
                        <a:rPr lang="en-US" sz="7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Weekly reflections have been completed in Section B of the learning log.</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algn="l" fontAlgn="ctr"/>
                      <a:r>
                        <a:rPr lang="en-US" sz="7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The reflection for the project and block (Section D of the learning log) has been completed.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ctr"/>
                      <a:r>
                        <a:rPr lang="en-US" sz="7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The reflections have been written professionally and make sense given the context.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algn="l" fontAlgn="ctr"/>
                      <a:r>
                        <a:rPr lang="en-US" sz="7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The reflections are critical wherever necessary and identify key lessons.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There are clear steps identified from the key lessons that make sense. There are steps applicable to future projects and your professional development.</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2790927699"/>
                  </a:ext>
                </a:extLst>
              </a:tr>
              <a:tr h="2118523">
                <a:tc>
                  <a:txBody>
                    <a:bodyPr/>
                    <a:lstStyle/>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Provide a written justification supported with evidence as to why you qualify for a given ILO criteria. Here's </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hlinkClick r:id="rId3"/>
                        </a:rPr>
                        <a:t>an explainer on how to evidence</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well!</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Your evidence can be anything from graphs, pictures, descriptions but should mainly consist of links to material on version-controlled repositories owned by </a:t>
                      </a:r>
                      <a:r>
                        <a:rPr lang="en-GB" sz="700" b="0" i="0" u="none" strike="noStrike" baseline="0" noProof="0" dirty="0" err="1">
                          <a:solidFill>
                            <a:srgbClr val="000000"/>
                          </a:solidFill>
                          <a:latin typeface="Roboto" panose="02000000000000000000" pitchFamily="2" charset="0"/>
                          <a:ea typeface="Roboto" panose="02000000000000000000" pitchFamily="2" charset="0"/>
                          <a:cs typeface="Roboto" panose="02000000000000000000" pitchFamily="2" charset="0"/>
                        </a:rPr>
                        <a:t>BUas</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such as GitHub, One-drive, Perforce etc. Other repositories such as Google drive are not allowed! </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lvl="0">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Consult your mentor if you’re unsure about how to evidence your work</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marL="0" lvl="0" indent="0" algn="ctr">
                        <a:lnSpc>
                          <a:spcPct val="100000"/>
                        </a:lnSpc>
                        <a:buNone/>
                      </a:pPr>
                      <a:r>
                        <a:rPr lang="en-US"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have written detailed and honest reflections for each week in my learning log.</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ctr">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completed section D of the learning log in this document and gave an honest reflection.</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lvl="0" indent="0" algn="ctr">
                        <a:lnSpc>
                          <a:spcPct val="100000"/>
                        </a:lnSpc>
                        <a:buNone/>
                      </a:pPr>
                      <a:r>
                        <a:rPr lang="en-US" sz="700" b="0" i="0" u="none" strike="noStrike" baseline="0"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I have a professional writing style and directly referred to points from the appropriate week.</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lvl="0" indent="0" algn="ctr">
                        <a:lnSpc>
                          <a:spcPct val="100000"/>
                        </a:lnSpc>
                        <a:buNone/>
                      </a:pPr>
                      <a:r>
                        <a:rPr lang="en-US" sz="700" b="0" i="0" u="none" strike="noStrike" baseline="0"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As I am very motivated to learn I try to be as honest  and critical as possible in my reflections.</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lvl="0" indent="0" algn="ctr">
                        <a:lnSpc>
                          <a:spcPct val="100000"/>
                        </a:lnSpc>
                        <a:buNone/>
                      </a:pPr>
                      <a:r>
                        <a:rPr lang="en-US" sz="700" b="0" i="0" u="none" strike="noStrike" baseline="0"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I am not fully where I want to be yet, but you can see clear steps of improvement throughout the weekly reflections.</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2748184317"/>
                  </a:ext>
                </a:extLst>
              </a:tr>
              <a:tr h="909464">
                <a:tc>
                  <a:txBody>
                    <a:bodyPr/>
                    <a:lstStyle/>
                    <a:p>
                      <a:pPr algn="l" fontAlgn="ct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Provide evidence (links) for each criterion</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See Learning Log (this file)</a:t>
                      </a: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marR="0" lvl="0" indent="0" algn="l"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Provide evidence (links) for each criterion</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See Learning Log (this file)</a:t>
                      </a: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See Learning Log (this file)</a:t>
                      </a: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See Learning Log (this file)</a:t>
                      </a: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1407529909"/>
                  </a:ext>
                </a:extLst>
              </a:tr>
            </a:tbl>
          </a:graphicData>
        </a:graphic>
      </p:graphicFrame>
    </p:spTree>
    <p:extLst>
      <p:ext uri="{BB962C8B-B14F-4D97-AF65-F5344CB8AC3E}">
        <p14:creationId xmlns:p14="http://schemas.microsoft.com/office/powerpoint/2010/main" val="10245269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3</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Ethical and Legal Responsibility</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The student is aware of legal and ethical aspects within the context of their professional work environment and is able to make substantiated considerations in this regard. They act with justice and integrity. </a:t>
            </a:r>
          </a:p>
          <a:p>
            <a:pPr marL="0" lvl="0" indent="0" algn="r" rtl="0">
              <a:spcBef>
                <a:spcPts val="0"/>
              </a:spcBef>
              <a:spcAft>
                <a:spcPts val="0"/>
              </a:spcAft>
              <a:buNone/>
            </a:pPr>
            <a:endParaRPr lang="en-US"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3</a:t>
            </a:r>
            <a:endParaRPr sz="40000">
              <a:solidFill>
                <a:srgbClr val="999999"/>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Goal Setting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A</a:t>
            </a:r>
            <a:endParaRPr sz="40000">
              <a:solidFill>
                <a:srgbClr val="999999"/>
              </a:solidFill>
              <a:latin typeface="Roboto"/>
              <a:ea typeface="Roboto"/>
              <a:cs typeface="Roboto"/>
              <a:sym typeface="Roboto"/>
            </a:endParaRPr>
          </a:p>
        </p:txBody>
      </p:sp>
      <p:sp>
        <p:nvSpPr>
          <p:cNvPr id="2" name="Rectangle: Rounded Corners 1">
            <a:extLst>
              <a:ext uri="{FF2B5EF4-FFF2-40B4-BE49-F238E27FC236}">
                <a16:creationId xmlns:a16="http://schemas.microsoft.com/office/drawing/2014/main" id="{4E84F48E-9152-454D-9754-FA0D0AD81F68}"/>
              </a:ext>
            </a:extLst>
          </p:cNvPr>
          <p:cNvSpPr/>
          <p:nvPr/>
        </p:nvSpPr>
        <p:spPr>
          <a:xfrm>
            <a:off x="2033752" y="404648"/>
            <a:ext cx="6232634" cy="73046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t>NOT IN BLOCK A – IGNORE THIS SLIDE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92">
          <a:extLst>
            <a:ext uri="{FF2B5EF4-FFF2-40B4-BE49-F238E27FC236}">
              <a16:creationId xmlns:a16="http://schemas.microsoft.com/office/drawing/2014/main" id="{80C0D0F3-DF1D-25B7-09DD-B2B37CC317E2}"/>
            </a:ext>
          </a:extLst>
        </p:cNvPr>
        <p:cNvGrpSpPr/>
        <p:nvPr/>
      </p:nvGrpSpPr>
      <p:grpSpPr>
        <a:xfrm>
          <a:off x="0" y="0"/>
          <a:ext cx="0" cy="0"/>
          <a:chOff x="0" y="0"/>
          <a:chExt cx="0" cy="0"/>
        </a:xfrm>
      </p:grpSpPr>
      <p:sp>
        <p:nvSpPr>
          <p:cNvPr id="393" name="Google Shape;393;p42">
            <a:extLst>
              <a:ext uri="{FF2B5EF4-FFF2-40B4-BE49-F238E27FC236}">
                <a16:creationId xmlns:a16="http://schemas.microsoft.com/office/drawing/2014/main" id="{30C4F663-5CDD-318C-84BA-F4D6A64EB2DC}"/>
              </a:ext>
            </a:extLst>
          </p:cNvPr>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US" dirty="0"/>
              <a:t>3</a:t>
            </a:r>
            <a:endParaRPr dirty="0"/>
          </a:p>
        </p:txBody>
      </p:sp>
      <p:sp>
        <p:nvSpPr>
          <p:cNvPr id="394" name="Google Shape;394;p42">
            <a:extLst>
              <a:ext uri="{FF2B5EF4-FFF2-40B4-BE49-F238E27FC236}">
                <a16:creationId xmlns:a16="http://schemas.microsoft.com/office/drawing/2014/main" id="{7B19FA19-8B28-1914-4D55-F57ACF80FC08}"/>
              </a:ext>
            </a:extLst>
          </p:cNvPr>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5" name="Google Shape;395;p42">
            <a:extLst>
              <a:ext uri="{FF2B5EF4-FFF2-40B4-BE49-F238E27FC236}">
                <a16:creationId xmlns:a16="http://schemas.microsoft.com/office/drawing/2014/main" id="{D03BC4C0-E609-0645-FCEC-51019D8C02D6}"/>
              </a:ext>
            </a:extLst>
          </p:cNvPr>
          <p:cNvSpPr txBox="1">
            <a:spLocks noGrp="1"/>
          </p:cNvSpPr>
          <p:nvPr>
            <p:ph type="body" idx="4294967295"/>
          </p:nvPr>
        </p:nvSpPr>
        <p:spPr>
          <a:xfrm>
            <a:off x="2674350" y="3037484"/>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a:solidFill>
                <a:schemeClr val="lt1"/>
              </a:solidFill>
            </a:endParaRPr>
          </a:p>
          <a:p>
            <a:pPr marL="0" lvl="0" indent="0" algn="l" rtl="0">
              <a:lnSpc>
                <a:spcPct val="115000"/>
              </a:lnSpc>
              <a:spcBef>
                <a:spcPts val="0"/>
              </a:spcBef>
              <a:spcAft>
                <a:spcPts val="0"/>
              </a:spcAft>
              <a:buNone/>
            </a:pPr>
            <a:endParaRPr sz="700" i="1">
              <a:solidFill>
                <a:schemeClr val="lt1"/>
              </a:solidFill>
              <a:latin typeface="Helvetica Neue"/>
              <a:ea typeface="Helvetica Neue"/>
              <a:cs typeface="Helvetica Neue"/>
              <a:sym typeface="Helvetica Neue"/>
            </a:endParaRPr>
          </a:p>
        </p:txBody>
      </p:sp>
      <p:sp>
        <p:nvSpPr>
          <p:cNvPr id="396" name="Google Shape;396;p42">
            <a:extLst>
              <a:ext uri="{FF2B5EF4-FFF2-40B4-BE49-F238E27FC236}">
                <a16:creationId xmlns:a16="http://schemas.microsoft.com/office/drawing/2014/main" id="{223FA8A6-5B5E-D942-1BF7-77DFF37D885D}"/>
              </a:ext>
            </a:extLst>
          </p:cNvPr>
          <p:cNvSpPr txBox="1">
            <a:spLocks noGrp="1"/>
          </p:cNvSpPr>
          <p:nvPr>
            <p:ph type="title" idx="3"/>
          </p:nvPr>
        </p:nvSpPr>
        <p:spPr>
          <a:xfrm>
            <a:off x="2097740" y="73373"/>
            <a:ext cx="6422315"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t>The student is aware of legal and ethical aspects within the context of their professional work environment and is able to make substantiated considerations in this regard. They act with justice and integrity. </a:t>
            </a:r>
            <a:br>
              <a:rPr lang="en-US" sz="1100" dirty="0"/>
            </a:br>
            <a:endParaRPr lang="en-US" sz="1100" dirty="0"/>
          </a:p>
        </p:txBody>
      </p:sp>
      <p:sp>
        <p:nvSpPr>
          <p:cNvPr id="397" name="Google Shape;397;p42">
            <a:extLst>
              <a:ext uri="{FF2B5EF4-FFF2-40B4-BE49-F238E27FC236}">
                <a16:creationId xmlns:a16="http://schemas.microsoft.com/office/drawing/2014/main" id="{93A0B96A-7E99-21A6-1CB2-489FB08D48D2}"/>
              </a:ext>
            </a:extLst>
          </p:cNvPr>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3</a:t>
            </a:r>
            <a:r>
              <a:rPr lang="en" dirty="0"/>
              <a:t>.</a:t>
            </a:r>
            <a:r>
              <a:rPr lang="en-US" dirty="0"/>
              <a:t>1</a:t>
            </a:r>
            <a:endParaRPr dirty="0"/>
          </a:p>
        </p:txBody>
      </p:sp>
      <p:sp>
        <p:nvSpPr>
          <p:cNvPr id="398" name="Google Shape;398;p42">
            <a:extLst>
              <a:ext uri="{FF2B5EF4-FFF2-40B4-BE49-F238E27FC236}">
                <a16:creationId xmlns:a16="http://schemas.microsoft.com/office/drawing/2014/main" id="{CD5897FF-17FD-EC63-2380-4A022DEC54EE}"/>
              </a:ext>
            </a:extLst>
          </p:cNvPr>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NL" i="0"/>
              <a:t>The student is able to identify, and analyze AI applications in fictional and real-life (business) scenarios by examining and applying relevant concepts from AI literature and theory.</a:t>
            </a:r>
            <a:endParaRPr lang="en-US" i="0" dirty="0"/>
          </a:p>
        </p:txBody>
      </p:sp>
      <p:sp>
        <p:nvSpPr>
          <p:cNvPr id="399" name="Google Shape;399;p42">
            <a:extLst>
              <a:ext uri="{FF2B5EF4-FFF2-40B4-BE49-F238E27FC236}">
                <a16:creationId xmlns:a16="http://schemas.microsoft.com/office/drawing/2014/main" id="{03F02E45-1D1B-3FAB-2EEA-97DE75003543}"/>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900" dirty="0"/>
              <a:t>Ethical and Legal Responsibility</a:t>
            </a:r>
          </a:p>
        </p:txBody>
      </p:sp>
      <p:graphicFrame>
        <p:nvGraphicFramePr>
          <p:cNvPr id="4" name="Table 3">
            <a:extLst>
              <a:ext uri="{FF2B5EF4-FFF2-40B4-BE49-F238E27FC236}">
                <a16:creationId xmlns:a16="http://schemas.microsoft.com/office/drawing/2014/main" id="{D8A919F8-2902-BD2D-CBE6-0378098CF9EB}"/>
              </a:ext>
            </a:extLst>
          </p:cNvPr>
          <p:cNvGraphicFramePr>
            <a:graphicFrameLocks noGrp="1"/>
          </p:cNvGraphicFramePr>
          <p:nvPr>
            <p:extLst>
              <p:ext uri="{D42A27DB-BD31-4B8C-83A1-F6EECF244321}">
                <p14:modId xmlns:p14="http://schemas.microsoft.com/office/powerpoint/2010/main" val="3829759340"/>
              </p:ext>
            </p:extLst>
          </p:nvPr>
        </p:nvGraphicFramePr>
        <p:xfrm>
          <a:off x="0" y="1069800"/>
          <a:ext cx="9143999" cy="4073701"/>
        </p:xfrm>
        <a:graphic>
          <a:graphicData uri="http://schemas.openxmlformats.org/drawingml/2006/table">
            <a:tbl>
              <a:tblPr/>
              <a:tblGrid>
                <a:gridCol w="1676203">
                  <a:extLst>
                    <a:ext uri="{9D8B030D-6E8A-4147-A177-3AD203B41FA5}">
                      <a16:colId xmlns:a16="http://schemas.microsoft.com/office/drawing/2014/main" val="1946826867"/>
                    </a:ext>
                  </a:extLst>
                </a:gridCol>
                <a:gridCol w="1325144">
                  <a:extLst>
                    <a:ext uri="{9D8B030D-6E8A-4147-A177-3AD203B41FA5}">
                      <a16:colId xmlns:a16="http://schemas.microsoft.com/office/drawing/2014/main" val="2722072811"/>
                    </a:ext>
                  </a:extLst>
                </a:gridCol>
                <a:gridCol w="1338301">
                  <a:extLst>
                    <a:ext uri="{9D8B030D-6E8A-4147-A177-3AD203B41FA5}">
                      <a16:colId xmlns:a16="http://schemas.microsoft.com/office/drawing/2014/main" val="3290534058"/>
                    </a:ext>
                  </a:extLst>
                </a:gridCol>
                <a:gridCol w="1496191">
                  <a:extLst>
                    <a:ext uri="{9D8B030D-6E8A-4147-A177-3AD203B41FA5}">
                      <a16:colId xmlns:a16="http://schemas.microsoft.com/office/drawing/2014/main" val="749269228"/>
                    </a:ext>
                  </a:extLst>
                </a:gridCol>
                <a:gridCol w="1654080">
                  <a:extLst>
                    <a:ext uri="{9D8B030D-6E8A-4147-A177-3AD203B41FA5}">
                      <a16:colId xmlns:a16="http://schemas.microsoft.com/office/drawing/2014/main" val="3119643303"/>
                    </a:ext>
                  </a:extLst>
                </a:gridCol>
                <a:gridCol w="1654080">
                  <a:extLst>
                    <a:ext uri="{9D8B030D-6E8A-4147-A177-3AD203B41FA5}">
                      <a16:colId xmlns:a16="http://schemas.microsoft.com/office/drawing/2014/main" val="46269273"/>
                    </a:ext>
                  </a:extLst>
                </a:gridCol>
              </a:tblGrid>
              <a:tr h="142027">
                <a:tc>
                  <a:txBody>
                    <a:bodyPr/>
                    <a:lstStyle/>
                    <a:p>
                      <a:pPr algn="ctr" fontAlgn="ctr"/>
                      <a:r>
                        <a:rPr lang="en-US" sz="6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Pre - requisite (s)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6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A (Points: 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6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B (Points: 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6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C (Points: 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6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D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6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E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1385108605"/>
                  </a:ext>
                </a:extLst>
              </a:tr>
              <a:tr h="1239127">
                <a:tc>
                  <a:txBody>
                    <a:bodyPr/>
                    <a:lstStyle/>
                    <a:p>
                      <a:pPr algn="l" fontAlgn="ct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r>
                        <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Student submits a complete learning log, work log and self-assessment rubric. The student exhibits professional </a:t>
                      </a:r>
                      <a:r>
                        <a:rPr lang="en-US" sz="6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behaviour</a:t>
                      </a:r>
                      <a:r>
                        <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during the </a:t>
                      </a:r>
                      <a:r>
                        <a:rPr lang="en-US" sz="6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datalab</a:t>
                      </a:r>
                      <a:r>
                        <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The chosen Sci-Fi movie or (TV) series must receive approval from the mentor. Additionally, presentation slides should be uploaded through Brightspace Assignments, and the presentation itself should be no longer than 7 minutes. Finally, the student must complete the </a:t>
                      </a:r>
                      <a:r>
                        <a:rPr lang="en-US" sz="6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DataLab</a:t>
                      </a:r>
                      <a:r>
                        <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Preparation Quizzes available on Brightspace before the set deadline.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algn="l" fontAlgn="ctr"/>
                      <a:r>
                        <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identify, and describe an AI topic within a Sci-Fi movie or (TV) series, and connect it to the relevant domain(s), and subdomain(s) of the Taxonomy of AI.</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algn="l" fontAlgn="ctr"/>
                      <a:r>
                        <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provide one example of an AI application within a real-life (business) setting that is related to their chosen AI topic.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ctr"/>
                      <a:r>
                        <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evaluate the technical feasibility of the AI topic by critically assessing its application within a real-life (business) setting.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algn="l" fontAlgn="ctr"/>
                      <a:r>
                        <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articulate the potential ethical and/or legal consequences of implementing the chosen AI topic in a real-life (business) setting.</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ctr"/>
                      <a:r>
                        <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incorporate academic practices by including in-text citations and a reference list, and at least one scholarly source in the presentation.</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2790927699"/>
                  </a:ext>
                </a:extLst>
              </a:tr>
              <a:tr h="1744518">
                <a:tc>
                  <a:txBody>
                    <a:bodyPr/>
                    <a:lstStyle/>
                    <a:p>
                      <a:pPr marL="0" lvl="0" indent="0" algn="l">
                        <a:lnSpc>
                          <a:spcPct val="100000"/>
                        </a:lnSpc>
                        <a:buNone/>
                      </a:pPr>
                      <a:r>
                        <a:rPr lang="en-GB"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Provide a written justification supported with evidence as to why you qualify for a given ILO criteria. Here's </a:t>
                      </a:r>
                      <a:r>
                        <a:rPr lang="en-GB"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hlinkClick r:id="rId3"/>
                        </a:rPr>
                        <a:t>an explainer on how to evidence</a:t>
                      </a:r>
                      <a:r>
                        <a:rPr lang="en-GB"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well!</a:t>
                      </a:r>
                    </a:p>
                    <a:p>
                      <a:pPr marL="0" lvl="0" indent="0" algn="l">
                        <a:lnSpc>
                          <a:spcPct val="100000"/>
                        </a:lnSpc>
                        <a:buNone/>
                      </a:pPr>
                      <a:endParaRPr lang="en-GB"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l">
                        <a:lnSpc>
                          <a:spcPct val="100000"/>
                        </a:lnSpc>
                        <a:buNone/>
                      </a:pPr>
                      <a:r>
                        <a:rPr lang="en-GB"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Your evidence can be anything from graphs, pictures, descriptions but should mainly consist of links to material on version-controlled repositories owned by </a:t>
                      </a:r>
                      <a:r>
                        <a:rPr lang="en-GB" sz="600" b="0" i="0" u="none" strike="noStrike" baseline="0" noProof="0" dirty="0" err="1">
                          <a:solidFill>
                            <a:srgbClr val="000000"/>
                          </a:solidFill>
                          <a:latin typeface="Roboto" panose="02000000000000000000" pitchFamily="2" charset="0"/>
                          <a:ea typeface="Roboto" panose="02000000000000000000" pitchFamily="2" charset="0"/>
                          <a:cs typeface="Roboto" panose="02000000000000000000" pitchFamily="2" charset="0"/>
                        </a:rPr>
                        <a:t>BUas</a:t>
                      </a:r>
                      <a:r>
                        <a:rPr lang="en-GB"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such as GitHub, One-drive, Perforce etc. Other repositories such as Google drive are not allowed! </a:t>
                      </a:r>
                    </a:p>
                    <a:p>
                      <a:pPr marL="0" lvl="0" indent="0" algn="l">
                        <a:lnSpc>
                          <a:spcPct val="100000"/>
                        </a:lnSpc>
                        <a:buNone/>
                      </a:pPr>
                      <a:endParaRPr lang="en-GB"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lvl="0">
                        <a:buNone/>
                      </a:pPr>
                      <a:r>
                        <a:rPr lang="en-GB"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Consult your mentor if you’re unsure about how to evidence your work</a:t>
                      </a: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marL="0" lvl="0" indent="0" algn="l">
                        <a:lnSpc>
                          <a:spcPct val="100000"/>
                        </a:lnSpc>
                        <a:buNone/>
                      </a:pPr>
                      <a:r>
                        <a:rPr lang="en-US"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In my presentation I talk about HAL 9000 from 2001: A space odyssey. I particularly focus on the reasoning aspect of his appearance and thus link it to that domain in the taxonomy of AI.</a:t>
                      </a: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lvl="0" indent="0" algn="ctr">
                        <a:lnSpc>
                          <a:spcPct val="100000"/>
                        </a:lnSpc>
                        <a:buNone/>
                      </a:pPr>
                      <a:r>
                        <a:rPr lang="en-US" sz="600" b="0" i="0" u="none" strike="noStrike" baseline="0"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I referenced IBM Watson a currently widely used ai application which uses reasoning. As HAL9000 in the movie is an AGI it was impossible to find a real-life example, so I decided to choose something that was close while being interesting to talk about.</a:t>
                      </a: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lvl="0" indent="0" algn="ctr">
                        <a:lnSpc>
                          <a:spcPct val="100000"/>
                        </a:lnSpc>
                        <a:buNone/>
                      </a:pPr>
                      <a:r>
                        <a:rPr lang="en-US"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reference a paper predicting the arrival of AGI as well as covering current roadblocks such as computational power weighing them against the growing interest in the field which is likely to speed up development.</a:t>
                      </a: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lvl="0" indent="0" algn="ctr">
                        <a:lnSpc>
                          <a:spcPct val="100000"/>
                        </a:lnSpc>
                        <a:buNone/>
                      </a:pPr>
                      <a:r>
                        <a:rPr lang="en-US" sz="600" b="0" i="0" u="none" strike="noStrike" baseline="0"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I go into detail about the importance of ethics and emphasize that we should always have safety measures. Additionally, I talk about the dangers of contradictions in programming.</a:t>
                      </a: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lvl="0" indent="0" algn="ctr">
                        <a:lnSpc>
                          <a:spcPct val="100000"/>
                        </a:lnSpc>
                        <a:buNone/>
                      </a:pPr>
                      <a:r>
                        <a:rPr lang="en-US"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As you can see in the final slide of my presentation, I cited many sources using APA convention most of which were scholarly. Additionally, I have an in-text citation in </a:t>
                      </a:r>
                      <a:r>
                        <a:rPr lang="en-US"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hlinkClick r:id="rId4" action="ppaction://hlinkfile"/>
                        </a:rPr>
                        <a:t>slide 7</a:t>
                      </a:r>
                      <a:r>
                        <a:rPr lang="en-US" sz="6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a:t>
                      </a: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2748184317"/>
                  </a:ext>
                </a:extLst>
              </a:tr>
              <a:tr h="948029">
                <a:tc>
                  <a:txBody>
                    <a:bodyPr/>
                    <a:lstStyle/>
                    <a:p>
                      <a:pPr algn="l" fontAlgn="ct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Provide evidence (links) for each criterion</a:t>
                      </a: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See slide 3-4 of </a:t>
                      </a: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4" action="ppaction://hlinkfile"/>
                        </a:rPr>
                        <a:t>presentation</a:t>
                      </a: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 as well as </a:t>
                      </a: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5" action="ppaction://hlinkfile"/>
                        </a:rPr>
                        <a:t>0:05 – 2:57</a:t>
                      </a: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a:t>
                      </a: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6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rPr>
                        <a:t>See slide 5 of </a:t>
                      </a:r>
                      <a:r>
                        <a:rPr lang="en-US" sz="6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4" action="ppaction://hlinkfile"/>
                        </a:rPr>
                        <a:t>presentation</a:t>
                      </a:r>
                      <a:r>
                        <a:rPr lang="en-US" sz="6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rPr>
                        <a:t> as well as </a:t>
                      </a:r>
                      <a:r>
                        <a:rPr lang="en-US" sz="6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5" action="ppaction://hlinkfile"/>
                        </a:rPr>
                        <a:t>2:57 - 4:00</a:t>
                      </a:r>
                      <a:r>
                        <a:rPr lang="en-US" sz="6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rPr>
                        <a:t>.</a:t>
                      </a: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See slide 7 of </a:t>
                      </a: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4" action="ppaction://hlinkfile"/>
                        </a:rPr>
                        <a:t>presentation</a:t>
                      </a: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 as well as     </a:t>
                      </a: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5" action="ppaction://hlinkfile"/>
                        </a:rPr>
                        <a:t>4:36 - 5:49</a:t>
                      </a: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a:t>
                      </a: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6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rPr>
                        <a:t>See slide 6 of </a:t>
                      </a:r>
                      <a:r>
                        <a:rPr lang="en-US" sz="6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4" action="ppaction://hlinkfile"/>
                        </a:rPr>
                        <a:t>presentation</a:t>
                      </a:r>
                      <a:r>
                        <a:rPr lang="en-US" sz="6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rPr>
                        <a:t> as well as </a:t>
                      </a:r>
                    </a:p>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6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5" action="ppaction://hlinkfile"/>
                        </a:rPr>
                        <a:t>4:00 – 4:36</a:t>
                      </a:r>
                      <a:r>
                        <a:rPr lang="en-US" sz="6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rPr>
                        <a:t>.</a:t>
                      </a: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See slide 9 of </a:t>
                      </a: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4" action="ppaction://hlinkfile"/>
                        </a:rPr>
                        <a:t>presentation</a:t>
                      </a:r>
                      <a:r>
                        <a:rPr lang="en-US" sz="6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 as well as</a:t>
                      </a:r>
                    </a:p>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6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5" action="ppaction://hlinkfile"/>
                        </a:rPr>
                        <a:t>6:53 – 7:06</a:t>
                      </a:r>
                      <a:r>
                        <a:rPr lang="en-US" sz="6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1407529909"/>
                  </a:ext>
                </a:extLst>
              </a:tr>
            </a:tbl>
          </a:graphicData>
        </a:graphic>
      </p:graphicFrame>
    </p:spTree>
    <p:extLst>
      <p:ext uri="{BB962C8B-B14F-4D97-AF65-F5344CB8AC3E}">
        <p14:creationId xmlns:p14="http://schemas.microsoft.com/office/powerpoint/2010/main" val="17346704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7</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Data Analysis</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The student can use analytical and statistical methods to </a:t>
            </a:r>
            <a:r>
              <a:rPr lang="en-GB" dirty="0" err="1"/>
              <a:t>analyze</a:t>
            </a:r>
            <a:r>
              <a:rPr lang="en-GB" dirty="0"/>
              <a:t> data to create value for individuals, organizations and domains. </a:t>
            </a:r>
          </a:p>
          <a:p>
            <a:pPr marL="0" lvl="0" indent="0" algn="r" rtl="0">
              <a:spcBef>
                <a:spcPts val="0"/>
              </a:spcBef>
              <a:spcAft>
                <a:spcPts val="0"/>
              </a:spcAft>
              <a:buNone/>
            </a:pPr>
            <a:endParaRPr lang="en-GB" dirty="0"/>
          </a:p>
          <a:p>
            <a:pPr marL="0" lvl="0" indent="0" algn="r" rtl="0">
              <a:spcBef>
                <a:spcPts val="0"/>
              </a:spcBef>
              <a:spcAft>
                <a:spcPts val="0"/>
              </a:spcAft>
              <a:buNone/>
            </a:pPr>
            <a:r>
              <a:rPr lang="en-GB" dirty="0"/>
              <a:t> </a:t>
            </a:r>
            <a:endParaRPr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sym typeface="Roboto"/>
              </a:rPr>
              <a:t>7</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41115616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92">
          <a:extLst>
            <a:ext uri="{FF2B5EF4-FFF2-40B4-BE49-F238E27FC236}">
              <a16:creationId xmlns:a16="http://schemas.microsoft.com/office/drawing/2014/main" id="{5BE77DF4-C60B-E993-CFD5-E2C112F9740F}"/>
            </a:ext>
          </a:extLst>
        </p:cNvPr>
        <p:cNvGrpSpPr/>
        <p:nvPr/>
      </p:nvGrpSpPr>
      <p:grpSpPr>
        <a:xfrm>
          <a:off x="0" y="0"/>
          <a:ext cx="0" cy="0"/>
          <a:chOff x="0" y="0"/>
          <a:chExt cx="0" cy="0"/>
        </a:xfrm>
      </p:grpSpPr>
      <p:sp>
        <p:nvSpPr>
          <p:cNvPr id="393" name="Google Shape;393;p42">
            <a:extLst>
              <a:ext uri="{FF2B5EF4-FFF2-40B4-BE49-F238E27FC236}">
                <a16:creationId xmlns:a16="http://schemas.microsoft.com/office/drawing/2014/main" id="{81AEB320-A954-A31B-7DDC-4B43AA6029D0}"/>
              </a:ext>
            </a:extLst>
          </p:cNvPr>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US" dirty="0"/>
              <a:t>7</a:t>
            </a:r>
            <a:endParaRPr dirty="0"/>
          </a:p>
        </p:txBody>
      </p:sp>
      <p:sp>
        <p:nvSpPr>
          <p:cNvPr id="394" name="Google Shape;394;p42">
            <a:extLst>
              <a:ext uri="{FF2B5EF4-FFF2-40B4-BE49-F238E27FC236}">
                <a16:creationId xmlns:a16="http://schemas.microsoft.com/office/drawing/2014/main" id="{5D87170E-8D6D-6B0A-07CA-E696C6918887}"/>
              </a:ext>
            </a:extLst>
          </p:cNvPr>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5" name="Google Shape;395;p42">
            <a:extLst>
              <a:ext uri="{FF2B5EF4-FFF2-40B4-BE49-F238E27FC236}">
                <a16:creationId xmlns:a16="http://schemas.microsoft.com/office/drawing/2014/main" id="{D281877C-76FA-DE5A-43FD-6B15ABC8FD81}"/>
              </a:ext>
            </a:extLst>
          </p:cNvPr>
          <p:cNvSpPr txBox="1">
            <a:spLocks noGrp="1"/>
          </p:cNvSpPr>
          <p:nvPr>
            <p:ph type="body" idx="4294967295"/>
          </p:nvPr>
        </p:nvSpPr>
        <p:spPr>
          <a:xfrm>
            <a:off x="2674350" y="3037484"/>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a:solidFill>
                <a:schemeClr val="lt1"/>
              </a:solidFill>
            </a:endParaRPr>
          </a:p>
          <a:p>
            <a:pPr marL="0" lvl="0" indent="0" algn="l" rtl="0">
              <a:lnSpc>
                <a:spcPct val="115000"/>
              </a:lnSpc>
              <a:spcBef>
                <a:spcPts val="0"/>
              </a:spcBef>
              <a:spcAft>
                <a:spcPts val="0"/>
              </a:spcAft>
              <a:buNone/>
            </a:pPr>
            <a:endParaRPr sz="700" i="1">
              <a:solidFill>
                <a:schemeClr val="lt1"/>
              </a:solidFill>
              <a:latin typeface="Helvetica Neue"/>
              <a:ea typeface="Helvetica Neue"/>
              <a:cs typeface="Helvetica Neue"/>
              <a:sym typeface="Helvetica Neue"/>
            </a:endParaRPr>
          </a:p>
        </p:txBody>
      </p:sp>
      <p:sp>
        <p:nvSpPr>
          <p:cNvPr id="396" name="Google Shape;396;p42">
            <a:extLst>
              <a:ext uri="{FF2B5EF4-FFF2-40B4-BE49-F238E27FC236}">
                <a16:creationId xmlns:a16="http://schemas.microsoft.com/office/drawing/2014/main" id="{75EBA52F-314E-ACB0-6E03-9455B6CFAC2E}"/>
              </a:ext>
            </a:extLst>
          </p:cNvPr>
          <p:cNvSpPr txBox="1">
            <a:spLocks noGrp="1"/>
          </p:cNvSpPr>
          <p:nvPr>
            <p:ph type="title" idx="3"/>
          </p:nvPr>
        </p:nvSpPr>
        <p:spPr>
          <a:xfrm>
            <a:off x="1840065" y="73373"/>
            <a:ext cx="6099079"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sz="1100" dirty="0"/>
              <a:t>The student can use analytical and statistical methods to </a:t>
            </a:r>
            <a:r>
              <a:rPr lang="en-GB" sz="1100" dirty="0" err="1"/>
              <a:t>analyze</a:t>
            </a:r>
            <a:r>
              <a:rPr lang="en-GB" sz="1100" dirty="0"/>
              <a:t> data to create value for individuals, organizations and domains. </a:t>
            </a:r>
            <a:br>
              <a:rPr lang="en-GB" sz="1100" dirty="0"/>
            </a:br>
            <a:br>
              <a:rPr lang="en-GB" sz="1100" dirty="0"/>
            </a:br>
            <a:r>
              <a:rPr lang="en-GB" sz="1100" dirty="0"/>
              <a:t> </a:t>
            </a:r>
          </a:p>
        </p:txBody>
      </p:sp>
      <p:sp>
        <p:nvSpPr>
          <p:cNvPr id="397" name="Google Shape;397;p42">
            <a:extLst>
              <a:ext uri="{FF2B5EF4-FFF2-40B4-BE49-F238E27FC236}">
                <a16:creationId xmlns:a16="http://schemas.microsoft.com/office/drawing/2014/main" id="{49B7DF98-47B8-582E-8191-1FCEC46A2407}"/>
              </a:ext>
            </a:extLst>
          </p:cNvPr>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7</a:t>
            </a:r>
            <a:r>
              <a:rPr lang="en" dirty="0"/>
              <a:t>.</a:t>
            </a:r>
            <a:r>
              <a:rPr lang="en-US" dirty="0"/>
              <a:t>1</a:t>
            </a:r>
            <a:endParaRPr dirty="0"/>
          </a:p>
        </p:txBody>
      </p:sp>
      <p:sp>
        <p:nvSpPr>
          <p:cNvPr id="398" name="Google Shape;398;p42">
            <a:extLst>
              <a:ext uri="{FF2B5EF4-FFF2-40B4-BE49-F238E27FC236}">
                <a16:creationId xmlns:a16="http://schemas.microsoft.com/office/drawing/2014/main" id="{61C84108-E431-4398-CFAC-362C1AB05A22}"/>
              </a:ext>
            </a:extLst>
          </p:cNvPr>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NL" i="0"/>
              <a:t>The student can use analytical and statistical methods to analyze data to create value for individuals, organizations and domains. </a:t>
            </a:r>
            <a:endParaRPr lang="en-US" i="0" dirty="0"/>
          </a:p>
        </p:txBody>
      </p:sp>
      <p:sp>
        <p:nvSpPr>
          <p:cNvPr id="399" name="Google Shape;399;p42">
            <a:extLst>
              <a:ext uri="{FF2B5EF4-FFF2-40B4-BE49-F238E27FC236}">
                <a16:creationId xmlns:a16="http://schemas.microsoft.com/office/drawing/2014/main" id="{5448309E-CE1F-C045-1F2A-BDC14DBA9656}"/>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Data Analysis</a:t>
            </a:r>
            <a:endParaRPr sz="900" dirty="0"/>
          </a:p>
        </p:txBody>
      </p:sp>
      <p:graphicFrame>
        <p:nvGraphicFramePr>
          <p:cNvPr id="4" name="Table 3">
            <a:extLst>
              <a:ext uri="{FF2B5EF4-FFF2-40B4-BE49-F238E27FC236}">
                <a16:creationId xmlns:a16="http://schemas.microsoft.com/office/drawing/2014/main" id="{122378BB-51B4-4D05-8565-EB0A18F2B9EE}"/>
              </a:ext>
            </a:extLst>
          </p:cNvPr>
          <p:cNvGraphicFramePr>
            <a:graphicFrameLocks noGrp="1"/>
          </p:cNvGraphicFramePr>
          <p:nvPr>
            <p:extLst>
              <p:ext uri="{D42A27DB-BD31-4B8C-83A1-F6EECF244321}">
                <p14:modId xmlns:p14="http://schemas.microsoft.com/office/powerpoint/2010/main" val="2343004105"/>
              </p:ext>
            </p:extLst>
          </p:nvPr>
        </p:nvGraphicFramePr>
        <p:xfrm>
          <a:off x="0" y="1069801"/>
          <a:ext cx="9144000" cy="4073700"/>
        </p:xfrm>
        <a:graphic>
          <a:graphicData uri="http://schemas.openxmlformats.org/drawingml/2006/table">
            <a:tbl>
              <a:tblPr/>
              <a:tblGrid>
                <a:gridCol w="1702560">
                  <a:extLst>
                    <a:ext uri="{9D8B030D-6E8A-4147-A177-3AD203B41FA5}">
                      <a16:colId xmlns:a16="http://schemas.microsoft.com/office/drawing/2014/main" val="1946826867"/>
                    </a:ext>
                  </a:extLst>
                </a:gridCol>
                <a:gridCol w="1320467">
                  <a:extLst>
                    <a:ext uri="{9D8B030D-6E8A-4147-A177-3AD203B41FA5}">
                      <a16:colId xmlns:a16="http://schemas.microsoft.com/office/drawing/2014/main" val="2722072811"/>
                    </a:ext>
                  </a:extLst>
                </a:gridCol>
                <a:gridCol w="1333578">
                  <a:extLst>
                    <a:ext uri="{9D8B030D-6E8A-4147-A177-3AD203B41FA5}">
                      <a16:colId xmlns:a16="http://schemas.microsoft.com/office/drawing/2014/main" val="3290534058"/>
                    </a:ext>
                  </a:extLst>
                </a:gridCol>
                <a:gridCol w="1490911">
                  <a:extLst>
                    <a:ext uri="{9D8B030D-6E8A-4147-A177-3AD203B41FA5}">
                      <a16:colId xmlns:a16="http://schemas.microsoft.com/office/drawing/2014/main" val="749269228"/>
                    </a:ext>
                  </a:extLst>
                </a:gridCol>
                <a:gridCol w="1648242">
                  <a:extLst>
                    <a:ext uri="{9D8B030D-6E8A-4147-A177-3AD203B41FA5}">
                      <a16:colId xmlns:a16="http://schemas.microsoft.com/office/drawing/2014/main" val="3119643303"/>
                    </a:ext>
                  </a:extLst>
                </a:gridCol>
                <a:gridCol w="1648242">
                  <a:extLst>
                    <a:ext uri="{9D8B030D-6E8A-4147-A177-3AD203B41FA5}">
                      <a16:colId xmlns:a16="http://schemas.microsoft.com/office/drawing/2014/main" val="46269273"/>
                    </a:ext>
                  </a:extLst>
                </a:gridCol>
              </a:tblGrid>
              <a:tr h="136249">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Pre - requisite (s)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A (Points: 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B (Points: 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C (Points: 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D (Points: 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E (Points: 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1385108605"/>
                  </a:ext>
                </a:extLst>
              </a:tr>
              <a:tr h="909464">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Both the raw data files and the processed data files before the visualizations are built must be provided. The document detailing the process is submitted. Student submits  a complete learning log, work log and self-assessment rubric. The student exhibits professional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behaviour</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during the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datalab</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describe data using measure of central tendency such as mean, median, mode or measures of dispersion such as standard deviation, range and IQR and determine which measure is best applicable to solve a use-case.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can effectively apply fundamental data manipulation tools and techniques to organize and prepare data for visualization.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calculate and interpret measures of association such as a correlation coefficient that addresses the use-case, documenting the process.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utilize advanced data manipulation techniques to efficiently manipulate and structure data for visualization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recognize the data science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lifecyle</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as an iterative process and can clearly distinguish between phases of CRISP-DM , documenting the process.</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2790927699"/>
                  </a:ext>
                </a:extLst>
              </a:tr>
              <a:tr h="2118523">
                <a:tc>
                  <a:txBody>
                    <a:bodyPr/>
                    <a:lstStyle/>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Provide a written justification supported with evidence as to why you qualify for a given ILO criteria. Here's </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hlinkClick r:id="rId3"/>
                        </a:rPr>
                        <a:t>an explainer on how to evidence</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well!</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Your evidence can be anything from graphs, pictures, descriptions but should mainly consist of links to material on version-controlled repositories owned by </a:t>
                      </a:r>
                      <a:r>
                        <a:rPr lang="en-GB" sz="700" b="0" i="0" u="none" strike="noStrike" baseline="0" noProof="0" dirty="0" err="1">
                          <a:solidFill>
                            <a:srgbClr val="000000"/>
                          </a:solidFill>
                          <a:latin typeface="Roboto" panose="02000000000000000000" pitchFamily="2" charset="0"/>
                          <a:ea typeface="Roboto" panose="02000000000000000000" pitchFamily="2" charset="0"/>
                          <a:cs typeface="Roboto" panose="02000000000000000000" pitchFamily="2" charset="0"/>
                        </a:rPr>
                        <a:t>BUas</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such as GitHub, One-drive, Perforce etc. Other repositories such as Google drive are not allowed! </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lvl="0">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Consult your mentor if you’re unsure about how to evidence your work</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algn="ctr"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In my measure used to calculate the correlation coefficient I use a variable calculating the average.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lvl="0" indent="0" algn="ctr">
                        <a:lnSpc>
                          <a:spcPct val="100000"/>
                        </a:lnSpc>
                        <a:buNone/>
                      </a:pPr>
                      <a:r>
                        <a:rPr lang="en-US"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performed many steps inside of power query and used python scripts to format the source files</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lvl="0" indent="0" algn="ctr">
                        <a:lnSpc>
                          <a:spcPct val="100000"/>
                        </a:lnSpc>
                        <a:buNone/>
                      </a:pPr>
                      <a:r>
                        <a:rPr lang="en-US"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In page 4 of my dashboard, I use a measure to calculate the correlation coefficient between MDD cases and average low valence music, Observing a strong negative correlation which served as the primary proof for my research question.</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lvl="0" indent="0" algn="ctr">
                        <a:lnSpc>
                          <a:spcPct val="100000"/>
                        </a:lnSpc>
                        <a:buNone/>
                      </a:pPr>
                      <a:r>
                        <a:rPr lang="en-US"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created a custom column correcting some values based on sex. Additionally, I have my python scripts</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lvl="0" indent="0" algn="ctr">
                        <a:lnSpc>
                          <a:spcPct val="100000"/>
                        </a:lnSpc>
                        <a:buNone/>
                      </a:pPr>
                      <a:r>
                        <a:rPr lang="en-US"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have submitted a complete and detailed CRISP-DM report with a clear structure referring to each of the steps in the iterative process.</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2748184317"/>
                  </a:ext>
                </a:extLst>
              </a:tr>
              <a:tr h="909464">
                <a:tc>
                  <a:txBody>
                    <a:bodyPr/>
                    <a:lstStyle/>
                    <a:p>
                      <a:pPr algn="l" fontAlgn="ct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Provide evidence (links) for each criterion</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Link to picture for better visibility:</a:t>
                      </a:r>
                    </a:p>
                    <a:p>
                      <a:pPr algn="ctr"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hlinkClick r:id="rId4" action="ppaction://hlinkfile"/>
                        </a:rPr>
                        <a:t>Picture</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5" action="ppaction://hlinkfile"/>
                        </a:rPr>
                        <a:t>Example power query list.</a:t>
                      </a:r>
                      <a:endPar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6" action="ppaction://hlinkfile"/>
                        </a:rPr>
                        <a:t>Script folder.</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7" action="ppaction://hlinkfile"/>
                        </a:rPr>
                        <a:t>Dax formula</a:t>
                      </a: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8" action="ppaction://hlinkfile"/>
                        </a:rPr>
                        <a:t>Dax formula.</a:t>
                      </a:r>
                      <a:endPar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6" action="ppaction://hlinkfile"/>
                        </a:rPr>
                        <a:t>Script folder.</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9" action="ppaction://hlinkfile"/>
                        </a:rPr>
                        <a:t>CRISP-DM</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1407529909"/>
                  </a:ext>
                </a:extLst>
              </a:tr>
            </a:tbl>
          </a:graphicData>
        </a:graphic>
      </p:graphicFrame>
      <p:pic>
        <p:nvPicPr>
          <p:cNvPr id="6" name="Picture 5">
            <a:extLst>
              <a:ext uri="{FF2B5EF4-FFF2-40B4-BE49-F238E27FC236}">
                <a16:creationId xmlns:a16="http://schemas.microsoft.com/office/drawing/2014/main" id="{0BA2C325-16C3-94FC-FF26-AE128EF258F0}"/>
              </a:ext>
            </a:extLst>
          </p:cNvPr>
          <p:cNvPicPr>
            <a:picLocks noChangeAspect="1"/>
          </p:cNvPicPr>
          <p:nvPr/>
        </p:nvPicPr>
        <p:blipFill>
          <a:blip r:embed="rId10"/>
          <a:stretch>
            <a:fillRect/>
          </a:stretch>
        </p:blipFill>
        <p:spPr>
          <a:xfrm>
            <a:off x="1691100" y="4246179"/>
            <a:ext cx="1324105" cy="411546"/>
          </a:xfrm>
          <a:prstGeom prst="rect">
            <a:avLst/>
          </a:prstGeom>
        </p:spPr>
      </p:pic>
    </p:spTree>
    <p:extLst>
      <p:ext uri="{BB962C8B-B14F-4D97-AF65-F5344CB8AC3E}">
        <p14:creationId xmlns:p14="http://schemas.microsoft.com/office/powerpoint/2010/main" val="29596133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66">
          <a:extLst>
            <a:ext uri="{FF2B5EF4-FFF2-40B4-BE49-F238E27FC236}">
              <a16:creationId xmlns:a16="http://schemas.microsoft.com/office/drawing/2014/main" id="{51806DED-7442-C571-EB12-DDF642A8A7D4}"/>
            </a:ext>
          </a:extLst>
        </p:cNvPr>
        <p:cNvGrpSpPr/>
        <p:nvPr/>
      </p:nvGrpSpPr>
      <p:grpSpPr>
        <a:xfrm>
          <a:off x="0" y="0"/>
          <a:ext cx="0" cy="0"/>
          <a:chOff x="0" y="0"/>
          <a:chExt cx="0" cy="0"/>
        </a:xfrm>
      </p:grpSpPr>
      <p:sp>
        <p:nvSpPr>
          <p:cNvPr id="467" name="Google Shape;467;p49">
            <a:extLst>
              <a:ext uri="{FF2B5EF4-FFF2-40B4-BE49-F238E27FC236}">
                <a16:creationId xmlns:a16="http://schemas.microsoft.com/office/drawing/2014/main" id="{DBC7FD91-1B30-EBB6-48D3-6E314B7456D4}"/>
              </a:ext>
            </a:extLst>
          </p:cNvPr>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10</a:t>
            </a:r>
            <a:endParaRPr dirty="0"/>
          </a:p>
        </p:txBody>
      </p:sp>
      <p:sp>
        <p:nvSpPr>
          <p:cNvPr id="468" name="Google Shape;468;p49">
            <a:extLst>
              <a:ext uri="{FF2B5EF4-FFF2-40B4-BE49-F238E27FC236}">
                <a16:creationId xmlns:a16="http://schemas.microsoft.com/office/drawing/2014/main" id="{18769213-B9C5-7707-3628-384D57212FD5}"/>
              </a:ext>
            </a:extLst>
          </p:cNvPr>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Visualization</a:t>
            </a:r>
            <a:endParaRPr dirty="0"/>
          </a:p>
        </p:txBody>
      </p:sp>
      <p:sp>
        <p:nvSpPr>
          <p:cNvPr id="469" name="Google Shape;469;p49">
            <a:extLst>
              <a:ext uri="{FF2B5EF4-FFF2-40B4-BE49-F238E27FC236}">
                <a16:creationId xmlns:a16="http://schemas.microsoft.com/office/drawing/2014/main" id="{5B112C09-34DB-0701-FCFD-094242A5A5BF}"/>
              </a:ext>
            </a:extLst>
          </p:cNvPr>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The student can apply visualization and storytelling techniques and skills to effectively and accurately inform stakeholders about (interim) results of AI and DS approaches. </a:t>
            </a:r>
          </a:p>
          <a:p>
            <a:pPr marL="0" lvl="0" indent="0" algn="r" rtl="0">
              <a:spcBef>
                <a:spcPts val="0"/>
              </a:spcBef>
              <a:spcAft>
                <a:spcPts val="0"/>
              </a:spcAft>
              <a:buNone/>
            </a:pPr>
            <a:endParaRPr lang="en-GB" dirty="0"/>
          </a:p>
        </p:txBody>
      </p:sp>
      <p:sp>
        <p:nvSpPr>
          <p:cNvPr id="470" name="Google Shape;470;p49">
            <a:extLst>
              <a:ext uri="{FF2B5EF4-FFF2-40B4-BE49-F238E27FC236}">
                <a16:creationId xmlns:a16="http://schemas.microsoft.com/office/drawing/2014/main" id="{2D3C4998-4F9A-3ECB-2985-6A02526D2FBD}"/>
              </a:ext>
            </a:extLst>
          </p:cNvPr>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0" dirty="0">
                <a:solidFill>
                  <a:srgbClr val="999999"/>
                </a:solidFill>
                <a:latin typeface="Roboto"/>
                <a:ea typeface="Roboto"/>
                <a:cs typeface="Roboto"/>
                <a:sym typeface="Roboto"/>
              </a:rPr>
              <a:t>10</a:t>
            </a:r>
            <a:endParaRPr sz="2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35349086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2">
          <a:extLst>
            <a:ext uri="{FF2B5EF4-FFF2-40B4-BE49-F238E27FC236}">
              <a16:creationId xmlns:a16="http://schemas.microsoft.com/office/drawing/2014/main" id="{66CDF1C2-4699-9074-0496-4886C7EA0FC5}"/>
            </a:ext>
          </a:extLst>
        </p:cNvPr>
        <p:cNvGrpSpPr/>
        <p:nvPr/>
      </p:nvGrpSpPr>
      <p:grpSpPr>
        <a:xfrm>
          <a:off x="0" y="0"/>
          <a:ext cx="0" cy="0"/>
          <a:chOff x="0" y="0"/>
          <a:chExt cx="0" cy="0"/>
        </a:xfrm>
      </p:grpSpPr>
      <p:sp>
        <p:nvSpPr>
          <p:cNvPr id="393" name="Google Shape;393;p42">
            <a:extLst>
              <a:ext uri="{FF2B5EF4-FFF2-40B4-BE49-F238E27FC236}">
                <a16:creationId xmlns:a16="http://schemas.microsoft.com/office/drawing/2014/main" id="{08BAD8D4-7305-8598-3D8B-C44D6649AE36}"/>
              </a:ext>
            </a:extLst>
          </p:cNvPr>
          <p:cNvSpPr txBox="1">
            <a:spLocks noGrp="1"/>
          </p:cNvSpPr>
          <p:nvPr>
            <p:ph type="title"/>
          </p:nvPr>
        </p:nvSpPr>
        <p:spPr>
          <a:xfrm>
            <a:off x="68250" y="0"/>
            <a:ext cx="90795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US" dirty="0"/>
              <a:t>10</a:t>
            </a:r>
            <a:endParaRPr dirty="0"/>
          </a:p>
        </p:txBody>
      </p:sp>
      <p:sp>
        <p:nvSpPr>
          <p:cNvPr id="394" name="Google Shape;394;p42">
            <a:extLst>
              <a:ext uri="{FF2B5EF4-FFF2-40B4-BE49-F238E27FC236}">
                <a16:creationId xmlns:a16="http://schemas.microsoft.com/office/drawing/2014/main" id="{48EA9C23-B60F-EFE2-1E4B-CA7988F4CC5A}"/>
              </a:ext>
            </a:extLst>
          </p:cNvPr>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5" name="Google Shape;395;p42">
            <a:extLst>
              <a:ext uri="{FF2B5EF4-FFF2-40B4-BE49-F238E27FC236}">
                <a16:creationId xmlns:a16="http://schemas.microsoft.com/office/drawing/2014/main" id="{383D5F96-501C-3E87-F575-ADBD2C02F66D}"/>
              </a:ext>
            </a:extLst>
          </p:cNvPr>
          <p:cNvSpPr txBox="1">
            <a:spLocks noGrp="1"/>
          </p:cNvSpPr>
          <p:nvPr>
            <p:ph type="body" idx="4294967295"/>
          </p:nvPr>
        </p:nvSpPr>
        <p:spPr>
          <a:xfrm>
            <a:off x="2674350" y="3037484"/>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a:solidFill>
                <a:schemeClr val="lt1"/>
              </a:solidFill>
            </a:endParaRPr>
          </a:p>
          <a:p>
            <a:pPr marL="0" lvl="0" indent="0" algn="l" rtl="0">
              <a:lnSpc>
                <a:spcPct val="115000"/>
              </a:lnSpc>
              <a:spcBef>
                <a:spcPts val="0"/>
              </a:spcBef>
              <a:spcAft>
                <a:spcPts val="0"/>
              </a:spcAft>
              <a:buNone/>
            </a:pPr>
            <a:endParaRPr sz="700" i="1">
              <a:solidFill>
                <a:schemeClr val="lt1"/>
              </a:solidFill>
              <a:latin typeface="Helvetica Neue"/>
              <a:ea typeface="Helvetica Neue"/>
              <a:cs typeface="Helvetica Neue"/>
              <a:sym typeface="Helvetica Neue"/>
            </a:endParaRPr>
          </a:p>
        </p:txBody>
      </p:sp>
      <p:sp>
        <p:nvSpPr>
          <p:cNvPr id="396" name="Google Shape;396;p42">
            <a:extLst>
              <a:ext uri="{FF2B5EF4-FFF2-40B4-BE49-F238E27FC236}">
                <a16:creationId xmlns:a16="http://schemas.microsoft.com/office/drawing/2014/main" id="{0DFDD3B0-6830-4139-79BE-E425FE1FF777}"/>
              </a:ext>
            </a:extLst>
          </p:cNvPr>
          <p:cNvSpPr txBox="1">
            <a:spLocks noGrp="1"/>
          </p:cNvSpPr>
          <p:nvPr>
            <p:ph type="title" idx="3"/>
          </p:nvPr>
        </p:nvSpPr>
        <p:spPr>
          <a:xfrm>
            <a:off x="2054711" y="0"/>
            <a:ext cx="676656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sz="1100" dirty="0"/>
              <a:t>The student can apply visualization and storytelling techniques and skills to effectively and accurately inform stakeholders about (interim) results of AI and DS approaches. </a:t>
            </a:r>
          </a:p>
        </p:txBody>
      </p:sp>
      <p:sp>
        <p:nvSpPr>
          <p:cNvPr id="397" name="Google Shape;397;p42">
            <a:extLst>
              <a:ext uri="{FF2B5EF4-FFF2-40B4-BE49-F238E27FC236}">
                <a16:creationId xmlns:a16="http://schemas.microsoft.com/office/drawing/2014/main" id="{CF334CE0-EA72-3D6A-3110-3308FBE660EC}"/>
              </a:ext>
            </a:extLst>
          </p:cNvPr>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000" dirty="0"/>
              <a:t>10</a:t>
            </a:r>
            <a:r>
              <a:rPr lang="en" sz="3000" dirty="0"/>
              <a:t>.</a:t>
            </a:r>
            <a:r>
              <a:rPr lang="en-US" sz="3000" dirty="0"/>
              <a:t>1</a:t>
            </a:r>
            <a:endParaRPr sz="3000" dirty="0"/>
          </a:p>
        </p:txBody>
      </p:sp>
      <p:sp>
        <p:nvSpPr>
          <p:cNvPr id="398" name="Google Shape;398;p42">
            <a:extLst>
              <a:ext uri="{FF2B5EF4-FFF2-40B4-BE49-F238E27FC236}">
                <a16:creationId xmlns:a16="http://schemas.microsoft.com/office/drawing/2014/main" id="{CD7A760C-CE82-B1F6-E059-9CEB41C5BADC}"/>
              </a:ext>
            </a:extLst>
          </p:cNvPr>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NL" i="0"/>
              <a:t>The student is able to produce relevant and understandable data visualizations or reports for specific targets groups using industry standard tools.</a:t>
            </a:r>
            <a:endParaRPr lang="en-US" i="0" dirty="0"/>
          </a:p>
        </p:txBody>
      </p:sp>
      <p:sp>
        <p:nvSpPr>
          <p:cNvPr id="399" name="Google Shape;399;p42">
            <a:extLst>
              <a:ext uri="{FF2B5EF4-FFF2-40B4-BE49-F238E27FC236}">
                <a16:creationId xmlns:a16="http://schemas.microsoft.com/office/drawing/2014/main" id="{CAAB0FDC-F662-C148-6A44-75F8A457D0AD}"/>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Visualization</a:t>
            </a:r>
            <a:endParaRPr sz="900" dirty="0"/>
          </a:p>
        </p:txBody>
      </p:sp>
      <p:graphicFrame>
        <p:nvGraphicFramePr>
          <p:cNvPr id="4" name="Table 3">
            <a:extLst>
              <a:ext uri="{FF2B5EF4-FFF2-40B4-BE49-F238E27FC236}">
                <a16:creationId xmlns:a16="http://schemas.microsoft.com/office/drawing/2014/main" id="{B35F64D0-ACEE-1677-2E18-A0B2FEF33344}"/>
              </a:ext>
            </a:extLst>
          </p:cNvPr>
          <p:cNvGraphicFramePr>
            <a:graphicFrameLocks noGrp="1"/>
          </p:cNvGraphicFramePr>
          <p:nvPr>
            <p:extLst>
              <p:ext uri="{D42A27DB-BD31-4B8C-83A1-F6EECF244321}">
                <p14:modId xmlns:p14="http://schemas.microsoft.com/office/powerpoint/2010/main" val="3539071192"/>
              </p:ext>
            </p:extLst>
          </p:nvPr>
        </p:nvGraphicFramePr>
        <p:xfrm>
          <a:off x="0" y="1069801"/>
          <a:ext cx="9144000" cy="4073700"/>
        </p:xfrm>
        <a:graphic>
          <a:graphicData uri="http://schemas.openxmlformats.org/drawingml/2006/table">
            <a:tbl>
              <a:tblPr/>
              <a:tblGrid>
                <a:gridCol w="1702560">
                  <a:extLst>
                    <a:ext uri="{9D8B030D-6E8A-4147-A177-3AD203B41FA5}">
                      <a16:colId xmlns:a16="http://schemas.microsoft.com/office/drawing/2014/main" val="1946826867"/>
                    </a:ext>
                  </a:extLst>
                </a:gridCol>
                <a:gridCol w="1320467">
                  <a:extLst>
                    <a:ext uri="{9D8B030D-6E8A-4147-A177-3AD203B41FA5}">
                      <a16:colId xmlns:a16="http://schemas.microsoft.com/office/drawing/2014/main" val="2722072811"/>
                    </a:ext>
                  </a:extLst>
                </a:gridCol>
                <a:gridCol w="1333578">
                  <a:extLst>
                    <a:ext uri="{9D8B030D-6E8A-4147-A177-3AD203B41FA5}">
                      <a16:colId xmlns:a16="http://schemas.microsoft.com/office/drawing/2014/main" val="3290534058"/>
                    </a:ext>
                  </a:extLst>
                </a:gridCol>
                <a:gridCol w="1490911">
                  <a:extLst>
                    <a:ext uri="{9D8B030D-6E8A-4147-A177-3AD203B41FA5}">
                      <a16:colId xmlns:a16="http://schemas.microsoft.com/office/drawing/2014/main" val="749269228"/>
                    </a:ext>
                  </a:extLst>
                </a:gridCol>
                <a:gridCol w="1648242">
                  <a:extLst>
                    <a:ext uri="{9D8B030D-6E8A-4147-A177-3AD203B41FA5}">
                      <a16:colId xmlns:a16="http://schemas.microsoft.com/office/drawing/2014/main" val="3119643303"/>
                    </a:ext>
                  </a:extLst>
                </a:gridCol>
                <a:gridCol w="1648242">
                  <a:extLst>
                    <a:ext uri="{9D8B030D-6E8A-4147-A177-3AD203B41FA5}">
                      <a16:colId xmlns:a16="http://schemas.microsoft.com/office/drawing/2014/main" val="46269273"/>
                    </a:ext>
                  </a:extLst>
                </a:gridCol>
              </a:tblGrid>
              <a:tr h="136249">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Pre - requisite (s)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A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B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C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D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700" b="1"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E (Points: 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1385108605"/>
                  </a:ext>
                </a:extLst>
              </a:tr>
              <a:tr h="909464">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should submit the dashboard and the document detailing the process, addressing the creative brief. Student submits  a complete learning log, work log and self-assessment rubric. The student exhibits professional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behaviour</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during the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datalab</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compose a clear data-driven research question and is able to import data from 'flat-file' format to the visualization tool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identify the variable types in the chosen dataset, select, clean and/or transform an appropriate dataset to answer the data-driven research question.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generate appropriate visuals, effectively explain the generated visuals, link the explanations to the data driven </a:t>
                      </a:r>
                      <a:r>
                        <a:rPr lang="en-US" sz="700" b="0" i="0" u="none" strike="noStrike" dirty="0" err="1">
                          <a:solidFill>
                            <a:srgbClr val="000000"/>
                          </a:solidFill>
                          <a:effectLst/>
                          <a:latin typeface="Roboto" panose="02000000000000000000" pitchFamily="2" charset="0"/>
                          <a:ea typeface="Roboto" panose="02000000000000000000" pitchFamily="2" charset="0"/>
                          <a:cs typeface="Roboto" panose="02000000000000000000" pitchFamily="2" charset="0"/>
                        </a:rPr>
                        <a:t>reasearch</a:t>
                      </a: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question, and justify their creation.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utilize advanced functions in the visualization tool. The student is able to create a user-friendly dashboard, adhering to UI/UX principles. The rationale connecting these advanced visuals to the data-driven research question is documented.</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identify the shortcomings of the current implementation and  propose next steps for future research.</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2790927699"/>
                  </a:ext>
                </a:extLst>
              </a:tr>
              <a:tr h="2118523">
                <a:tc>
                  <a:txBody>
                    <a:bodyPr/>
                    <a:lstStyle/>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Provide a written justification supported with evidence as to why you qualify for a given ILO criteria. Here's </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hlinkClick r:id="rId3"/>
                        </a:rPr>
                        <a:t>an explainer on how to evidence</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well!</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marL="0" lvl="0" indent="0" algn="l">
                        <a:lnSpc>
                          <a:spcPct val="100000"/>
                        </a:lnSpc>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Your evidence can be anything from graphs, pictures, descriptions but should mainly consist of links to material on version-controlled repositories owned by </a:t>
                      </a:r>
                      <a:r>
                        <a:rPr lang="en-GB" sz="700" b="0" i="0" u="none" strike="noStrike" baseline="0" noProof="0" dirty="0" err="1">
                          <a:solidFill>
                            <a:srgbClr val="000000"/>
                          </a:solidFill>
                          <a:latin typeface="Roboto" panose="02000000000000000000" pitchFamily="2" charset="0"/>
                          <a:ea typeface="Roboto" panose="02000000000000000000" pitchFamily="2" charset="0"/>
                          <a:cs typeface="Roboto" panose="02000000000000000000" pitchFamily="2" charset="0"/>
                        </a:rPr>
                        <a:t>BUas</a:t>
                      </a: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 such as GitHub, One-drive, Perforce etc. Other repositories such as Google drive are not allowed! </a:t>
                      </a:r>
                    </a:p>
                    <a:p>
                      <a:pPr marL="0" lvl="0" indent="0" algn="l">
                        <a:lnSpc>
                          <a:spcPct val="100000"/>
                        </a:lnSpc>
                        <a:buNone/>
                      </a:pPr>
                      <a:endPar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endParaRPr>
                    </a:p>
                    <a:p>
                      <a:pPr lvl="0">
                        <a:buNone/>
                      </a:pPr>
                      <a:r>
                        <a:rPr lang="en-GB"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Consult your mentor if you’re unsure about how to evidence your work</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algn="ctr" fontAlgn="ctr"/>
                      <a:r>
                        <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In my CRISP-DM file I clearly state my research question. Additionally, its in the title of the first page of my report. I imported csv data from the IHME tool and a Spotify data set  from Kaggle. Raw data will be provided.</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lvl="0" indent="0" algn="ctr">
                        <a:lnSpc>
                          <a:spcPct val="100000"/>
                        </a:lnSpc>
                        <a:buNone/>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The valence, energy, and MDD metrics were selected as core variables for this study due to their potential to indicate changes in societal mood over time. Due to some importing mistakes made early on it required a lot of cleaning using python scripts and simple divisions inside power query.</a:t>
                      </a:r>
                      <a:endPar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lvl="0" indent="0" algn="ctr">
                        <a:lnSpc>
                          <a:spcPct val="100000"/>
                        </a:lnSpc>
                        <a:buNone/>
                      </a:pPr>
                      <a:r>
                        <a:rPr lang="en-US"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chose Scatter plots and line charts to illustrate change over time and relationships between MDD and music valence. This was the main driving point used in attempting to answer my research question.</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lvl="0" indent="0" algn="ctr">
                        <a:lnSpc>
                          <a:spcPct val="100000"/>
                        </a:lnSpc>
                        <a:buNone/>
                      </a:pPr>
                      <a:r>
                        <a:rPr lang="en-US"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I made my dashboard interactive through various slicers and buttons. I used an appealing dark time with light line contrasts to illustrate key elements. This makes navigating the report simple and pleasing.</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lvl="0" indent="0" algn="ctr">
                        <a:lnSpc>
                          <a:spcPct val="100000"/>
                        </a:lnSpc>
                        <a:buNone/>
                      </a:pPr>
                      <a:r>
                        <a:rPr lang="en-US" sz="700" b="0" i="0" u="none" strike="noStrike" baseline="0" noProof="0" dirty="0">
                          <a:solidFill>
                            <a:srgbClr val="000000"/>
                          </a:solidFill>
                          <a:latin typeface="Roboto" panose="02000000000000000000" pitchFamily="2" charset="0"/>
                          <a:ea typeface="Roboto" panose="02000000000000000000" pitchFamily="2" charset="0"/>
                          <a:cs typeface="Roboto" panose="02000000000000000000" pitchFamily="2" charset="0"/>
                        </a:rPr>
                        <a:t>There’s a lot of things I would have like to add to this dashboard which time did not allow for. First and foremost, reimporting the data and redoing the cleaning process so  the age slicer would work, and all the location data would be correct. Furthermore, I would have loved to add predictive elements to the dashboard which policymakers could use to predict necessary steps for coming years. </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2748184317"/>
                  </a:ext>
                </a:extLst>
              </a:tr>
              <a:tr h="909464">
                <a:tc>
                  <a:txBody>
                    <a:bodyPr/>
                    <a:lstStyle/>
                    <a:p>
                      <a:pPr algn="l" fontAlgn="ct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Provide evidence (links) for each criterion</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D"/>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4" action="ppaction://hlinkfile"/>
                        </a:rPr>
                        <a:t>CRISP-DM.</a:t>
                      </a:r>
                      <a:endPar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5" action="ppaction://hlinkfile"/>
                        </a:rPr>
                        <a:t>Report title.</a:t>
                      </a:r>
                      <a:endPar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endParaRPr>
                    </a:p>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6" action="ppaction://hlinkfile"/>
                        </a:rPr>
                        <a:t>Raw data.</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7" action="ppaction://hlinkfile"/>
                        </a:rPr>
                        <a:t>CRISP-DM-Variables.</a:t>
                      </a:r>
                      <a:endPar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endParaRPr>
                    </a:p>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8" action="ppaction://hlinkfile"/>
                        </a:rPr>
                        <a:t>Python scripts.</a:t>
                      </a:r>
                      <a:endPar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endParaRPr>
                    </a:p>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9" action="ppaction://hlinkfile"/>
                        </a:rPr>
                        <a:t>Power-query.</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10" action="ppaction://hlinkfile"/>
                        </a:rPr>
                        <a:t>Scatter Plot</a:t>
                      </a:r>
                      <a:endPar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11" action="ppaction://hlinkfile"/>
                        </a:rPr>
                        <a:t>Line Chart</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12" action="ppaction://hlinkfile"/>
                        </a:rPr>
                        <a:t>Example buttons</a:t>
                      </a:r>
                      <a:endPar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13" action="ppaction://hlinkfile"/>
                        </a:rPr>
                        <a:t>Theme</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hlinkClick r:id="rId4" action="ppaction://hlinkfile"/>
                        </a:rPr>
                        <a:t>CRISP-DM</a:t>
                      </a:r>
                      <a:endParaRPr lang="en-US" sz="70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700" b="0" i="0" u="none" strike="noStrike" dirty="0">
                          <a:solidFill>
                            <a:schemeClr val="tx2">
                              <a:lumMod val="10000"/>
                            </a:schemeClr>
                          </a:solidFill>
                          <a:effectLst/>
                          <a:latin typeface="Roboto" panose="02000000000000000000" pitchFamily="2" charset="0"/>
                          <a:ea typeface="Roboto" panose="02000000000000000000" pitchFamily="2" charset="0"/>
                          <a:cs typeface="Roboto" panose="02000000000000000000" pitchFamily="2" charset="0"/>
                          <a:hlinkClick r:id="rId14" action="ppaction://hlinkfile"/>
                        </a:rPr>
                        <a:t>Dashboard</a:t>
                      </a: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fontAlgn="ctr"/>
                      <a:endParaRPr lang="en-US" sz="7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D"/>
                    </a:solidFill>
                  </a:tcPr>
                </a:tc>
                <a:extLst>
                  <a:ext uri="{0D108BD9-81ED-4DB2-BD59-A6C34878D82A}">
                    <a16:rowId xmlns:a16="http://schemas.microsoft.com/office/drawing/2014/main" val="1407529909"/>
                  </a:ext>
                </a:extLst>
              </a:tr>
            </a:tbl>
          </a:graphicData>
        </a:graphic>
      </p:graphicFrame>
    </p:spTree>
    <p:extLst>
      <p:ext uri="{BB962C8B-B14F-4D97-AF65-F5344CB8AC3E}">
        <p14:creationId xmlns:p14="http://schemas.microsoft.com/office/powerpoint/2010/main" val="34308232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t>
            </a:r>
            <a:r>
              <a:rPr lang="en-NL" dirty="0" err="1"/>
              <a:t>edal</a:t>
            </a:r>
            <a:r>
              <a:rPr lang="en-NL" dirty="0"/>
              <a:t> Challenges</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Going the extra mile!</a:t>
            </a:r>
            <a:endParaRPr dirty="0"/>
          </a:p>
        </p:txBody>
      </p:sp>
      <p:pic>
        <p:nvPicPr>
          <p:cNvPr id="7" name="Graphic 6" descr="Medal">
            <a:extLst>
              <a:ext uri="{FF2B5EF4-FFF2-40B4-BE49-F238E27FC236}">
                <a16:creationId xmlns:a16="http://schemas.microsoft.com/office/drawing/2014/main" id="{2C2C6876-7040-0594-5C65-F9EFF1B3B3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666" y="1379845"/>
            <a:ext cx="3492405" cy="3492405"/>
          </a:xfrm>
          <a:prstGeom prst="rect">
            <a:avLst/>
          </a:prstGeom>
        </p:spPr>
      </p:pic>
    </p:spTree>
    <p:extLst>
      <p:ext uri="{BB962C8B-B14F-4D97-AF65-F5344CB8AC3E}">
        <p14:creationId xmlns:p14="http://schemas.microsoft.com/office/powerpoint/2010/main" val="35324318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p>
          <a:p>
            <a:pPr marL="0" lvl="0" indent="0" algn="l" rtl="0">
              <a:lnSpc>
                <a:spcPct val="115000"/>
              </a:lnSpc>
              <a:spcBef>
                <a:spcPts val="0"/>
              </a:spcBef>
              <a:spcAft>
                <a:spcPts val="0"/>
              </a:spcAft>
              <a:buNone/>
            </a:pPr>
            <a:endParaRPr lang="en" sz="900" i="1" dirty="0">
              <a:solidFill>
                <a:schemeClr val="lt1"/>
              </a:solidFill>
              <a:latin typeface="Helvetica Neue"/>
              <a:sym typeface="Helvetica Neue"/>
            </a:endParaRPr>
          </a:p>
          <a:p>
            <a:pPr marL="0" lvl="0" indent="0" algn="l" rtl="0">
              <a:lnSpc>
                <a:spcPct val="115000"/>
              </a:lnSpc>
              <a:spcBef>
                <a:spcPts val="0"/>
              </a:spcBef>
              <a:spcAft>
                <a:spcPts val="0"/>
              </a:spcAft>
              <a:buNone/>
            </a:pPr>
            <a:endParaRPr lang="en" sz="900" i="1" dirty="0">
              <a:solidFill>
                <a:schemeClr val="lt1"/>
              </a:solidFill>
              <a:latin typeface="Helvetica Neue"/>
              <a:sym typeface="Helvetica Neue"/>
            </a:endParaRPr>
          </a:p>
          <a:p>
            <a:pPr marL="0" lvl="0" indent="0" algn="l" rtl="0">
              <a:lnSpc>
                <a:spcPct val="115000"/>
              </a:lnSpc>
              <a:spcBef>
                <a:spcPts val="0"/>
              </a:spcBef>
              <a:spcAft>
                <a:spcPts val="0"/>
              </a:spcAft>
              <a:buNone/>
            </a:pPr>
            <a:r>
              <a:rPr lang="en-US" sz="900" dirty="0">
                <a:solidFill>
                  <a:schemeClr val="lt1"/>
                </a:solidFill>
                <a:latin typeface="Helvetica Neue"/>
                <a:sym typeface="Helvetica Neue"/>
              </a:rPr>
              <a:t>I believe this should qualify for the silver medal challenge unless I am mistaken. I used linear regression in my </a:t>
            </a:r>
            <a:r>
              <a:rPr lang="en-US" sz="900" dirty="0" err="1">
                <a:solidFill>
                  <a:schemeClr val="lt1"/>
                </a:solidFill>
                <a:latin typeface="Helvetica Neue"/>
                <a:sym typeface="Helvetica Neue"/>
              </a:rPr>
              <a:t>PowerBI</a:t>
            </a:r>
            <a:r>
              <a:rPr lang="en-US" sz="900" dirty="0">
                <a:solidFill>
                  <a:schemeClr val="lt1"/>
                </a:solidFill>
                <a:latin typeface="Helvetica Neue"/>
                <a:sym typeface="Helvetica Neue"/>
              </a:rPr>
              <a:t> dashboard to compare the relationship between MDD  and Low </a:t>
            </a:r>
            <a:r>
              <a:rPr lang="en-US" sz="900">
                <a:solidFill>
                  <a:schemeClr val="lt1"/>
                </a:solidFill>
                <a:latin typeface="Helvetica Neue"/>
                <a:sym typeface="Helvetica Neue"/>
              </a:rPr>
              <a:t>Valence music.</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a:t>
            </a:r>
            <a:r>
              <a:rPr lang="en-NL" dirty="0" err="1"/>
              <a:t>ut</a:t>
            </a:r>
            <a:r>
              <a:rPr lang="en-NL" dirty="0"/>
              <a:t> your evidence down here to receive a medal!</a:t>
            </a:r>
            <a:endParaRPr lang="en-GB" dirty="0"/>
          </a:p>
        </p:txBody>
      </p:sp>
      <p:sp>
        <p:nvSpPr>
          <p:cNvPr id="7" name="Google Shape;459;p48">
            <a:extLst>
              <a:ext uri="{FF2B5EF4-FFF2-40B4-BE49-F238E27FC236}">
                <a16:creationId xmlns:a16="http://schemas.microsoft.com/office/drawing/2014/main" id="{5161B9CD-FD90-1846-8EE0-48554F0A839A}"/>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Going the extra mile!</a:t>
            </a:r>
            <a:endParaRPr lang="en-GB" dirty="0"/>
          </a:p>
        </p:txBody>
      </p:sp>
      <p:sp>
        <p:nvSpPr>
          <p:cNvPr id="2" name="Google Shape;462;p48">
            <a:extLst>
              <a:ext uri="{FF2B5EF4-FFF2-40B4-BE49-F238E27FC236}">
                <a16:creationId xmlns:a16="http://schemas.microsoft.com/office/drawing/2014/main" id="{504CBF35-FBEA-FA87-F016-E6278C3C94B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Medal Challenges</a:t>
            </a:r>
            <a:endParaRPr lang="en-US" dirty="0"/>
          </a:p>
        </p:txBody>
      </p:sp>
      <p:pic>
        <p:nvPicPr>
          <p:cNvPr id="12" name="Graphic 11" descr="Medal">
            <a:extLst>
              <a:ext uri="{FF2B5EF4-FFF2-40B4-BE49-F238E27FC236}">
                <a16:creationId xmlns:a16="http://schemas.microsoft.com/office/drawing/2014/main" id="{DAEAD1FE-ADA8-7092-2C63-52D1D8722E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5771" y="58096"/>
            <a:ext cx="459808" cy="459808"/>
          </a:xfrm>
          <a:prstGeom prst="rect">
            <a:avLst/>
          </a:prstGeom>
        </p:spPr>
      </p:pic>
      <p:pic>
        <p:nvPicPr>
          <p:cNvPr id="4" name="Picture 3">
            <a:extLst>
              <a:ext uri="{FF2B5EF4-FFF2-40B4-BE49-F238E27FC236}">
                <a16:creationId xmlns:a16="http://schemas.microsoft.com/office/drawing/2014/main" id="{7FA447E3-50FF-D864-753F-E34A9BD3CFDD}"/>
              </a:ext>
            </a:extLst>
          </p:cNvPr>
          <p:cNvPicPr>
            <a:picLocks noChangeAspect="1"/>
          </p:cNvPicPr>
          <p:nvPr/>
        </p:nvPicPr>
        <p:blipFill>
          <a:blip r:embed="rId5"/>
          <a:stretch>
            <a:fillRect/>
          </a:stretch>
        </p:blipFill>
        <p:spPr>
          <a:xfrm>
            <a:off x="5823136" y="1221378"/>
            <a:ext cx="3137984" cy="1897214"/>
          </a:xfrm>
          <a:prstGeom prst="rect">
            <a:avLst/>
          </a:prstGeom>
        </p:spPr>
      </p:pic>
    </p:spTree>
    <p:extLst>
      <p:ext uri="{BB962C8B-B14F-4D97-AF65-F5344CB8AC3E}">
        <p14:creationId xmlns:p14="http://schemas.microsoft.com/office/powerpoint/2010/main" val="13528970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2"/>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D</a:t>
            </a:r>
            <a:endParaRPr sz="6000"/>
          </a:p>
        </p:txBody>
      </p:sp>
      <p:sp>
        <p:nvSpPr>
          <p:cNvPr id="498" name="Google Shape;498;p52"/>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Reflection</a:t>
            </a:r>
            <a:endParaRPr sz="3000"/>
          </a:p>
        </p:txBody>
      </p:sp>
      <p:sp>
        <p:nvSpPr>
          <p:cNvPr id="499" name="Google Shape;499;p52"/>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rPr>
              <a:t>D</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3"/>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did I achieve this block?</a:t>
            </a:r>
            <a:endParaRPr/>
          </a:p>
        </p:txBody>
      </p:sp>
      <p:sp>
        <p:nvSpPr>
          <p:cNvPr id="505" name="Google Shape;505;p53"/>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506" name="Google Shape;506;p53"/>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My most significant achievements this block</a:t>
            </a:r>
            <a:endParaRPr/>
          </a:p>
        </p:txBody>
      </p:sp>
      <p:sp>
        <p:nvSpPr>
          <p:cNvPr id="507" name="Google Shape;507;p53"/>
          <p:cNvSpPr txBox="1">
            <a:spLocks noGrp="1"/>
          </p:cNvSpPr>
          <p:nvPr>
            <p:ph type="body" idx="3"/>
          </p:nvPr>
        </p:nvSpPr>
        <p:spPr>
          <a:xfrm>
            <a:off x="182880" y="1069848"/>
            <a:ext cx="87783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M</a:t>
            </a:r>
            <a:r>
              <a:rPr lang="en" dirty="0"/>
              <a:t>y three most significant achievements this block were:</a:t>
            </a:r>
          </a:p>
          <a:p>
            <a:pPr marL="0" lvl="0" indent="0" algn="just" rtl="0">
              <a:spcBef>
                <a:spcPts val="0"/>
              </a:spcBef>
              <a:spcAft>
                <a:spcPts val="0"/>
              </a:spcAft>
              <a:buNone/>
            </a:pPr>
            <a:endParaRPr lang="en" dirty="0"/>
          </a:p>
          <a:p>
            <a:pPr marL="0" lvl="0" indent="0" algn="just" rtl="0">
              <a:spcBef>
                <a:spcPts val="0"/>
              </a:spcBef>
              <a:spcAft>
                <a:spcPts val="0"/>
              </a:spcAft>
              <a:buNone/>
            </a:pPr>
            <a:r>
              <a:rPr lang="en-US" dirty="0"/>
              <a:t>B</a:t>
            </a:r>
            <a:r>
              <a:rPr lang="en" dirty="0"/>
              <a:t>eing able to put in these amount of hours after coming out of a period of depression, </a:t>
            </a:r>
            <a:r>
              <a:rPr lang="en-US" dirty="0"/>
              <a:t>I</a:t>
            </a:r>
            <a:r>
              <a:rPr lang="en" dirty="0"/>
              <a:t> am really surprised and proud </a:t>
            </a:r>
            <a:r>
              <a:rPr lang="en-US" dirty="0"/>
              <a:t>I</a:t>
            </a:r>
            <a:r>
              <a:rPr lang="en" dirty="0"/>
              <a:t> am able to work on the same pace as my peers. </a:t>
            </a:r>
            <a:r>
              <a:rPr lang="en-US" dirty="0"/>
              <a:t>Getting a passing grade on the math exam as I was worried about it going into the year, and picking up </a:t>
            </a:r>
            <a:r>
              <a:rPr lang="en-US" dirty="0" err="1"/>
              <a:t>PowerBI</a:t>
            </a:r>
            <a:r>
              <a:rPr lang="en-US" dirty="0"/>
              <a:t> relatively quickly</a:t>
            </a:r>
            <a:endParaRPr dirty="0"/>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My most difficult challenges this block</a:t>
            </a:r>
            <a:endParaRPr sz="1400" b="1" dirty="0"/>
          </a:p>
          <a:p>
            <a:pPr marL="0" lvl="0" indent="0" algn="just" rtl="0">
              <a:spcBef>
                <a:spcPts val="800"/>
              </a:spcBef>
              <a:spcAft>
                <a:spcPts val="0"/>
              </a:spcAft>
              <a:buNone/>
            </a:pPr>
            <a:r>
              <a:rPr lang="en-US" dirty="0"/>
              <a:t>I  think the most difficult thing has been being good at writing down all my hours, as I stated earlier in this file when I work, I get into a type of flow where I lose track of time and afterwards its hard to think back about exactly what I did. Of course, math is something I am still a bit worried about too, but I am way more confident now.</a:t>
            </a:r>
            <a:endParaRPr dirty="0"/>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The most important lessons I learned</a:t>
            </a:r>
            <a:endParaRPr sz="1400" b="1" dirty="0"/>
          </a:p>
          <a:p>
            <a:pPr marL="0" lvl="0" indent="0" algn="just" rtl="0">
              <a:spcBef>
                <a:spcPts val="800"/>
              </a:spcBef>
              <a:spcAft>
                <a:spcPts val="800"/>
              </a:spcAft>
              <a:buNone/>
            </a:pPr>
            <a:r>
              <a:rPr lang="en" dirty="0"/>
              <a:t>I learned that </a:t>
            </a:r>
            <a:r>
              <a:rPr lang="en-US" dirty="0"/>
              <a:t>I</a:t>
            </a:r>
            <a:r>
              <a:rPr lang="en" dirty="0"/>
              <a:t> can do this and </a:t>
            </a:r>
            <a:r>
              <a:rPr lang="en-US" dirty="0"/>
              <a:t>I</a:t>
            </a:r>
            <a:r>
              <a:rPr lang="en" dirty="0"/>
              <a:t> need to have faith in myself. </a:t>
            </a:r>
            <a:r>
              <a:rPr lang="en-US" dirty="0"/>
              <a:t>I</a:t>
            </a:r>
            <a:r>
              <a:rPr lang="en" dirty="0"/>
              <a:t> learned </a:t>
            </a:r>
            <a:r>
              <a:rPr lang="en-US" dirty="0"/>
              <a:t>I</a:t>
            </a:r>
            <a:r>
              <a:rPr lang="en" dirty="0"/>
              <a:t> love ai and data analsyses and that </a:t>
            </a:r>
            <a:r>
              <a:rPr lang="en-US" dirty="0"/>
              <a:t>I</a:t>
            </a:r>
            <a:r>
              <a:rPr lang="en" dirty="0"/>
              <a:t> was to excell in this enviroment. </a:t>
            </a:r>
            <a:r>
              <a:rPr lang="en-US" dirty="0"/>
              <a:t>I</a:t>
            </a:r>
            <a:r>
              <a:rPr lang="en" dirty="0"/>
              <a:t> also learned </a:t>
            </a:r>
            <a:r>
              <a:rPr lang="en-US" dirty="0"/>
              <a:t>I</a:t>
            </a:r>
            <a:r>
              <a:rPr lang="en" dirty="0"/>
              <a:t> need to reach out for help on the things </a:t>
            </a:r>
            <a:r>
              <a:rPr lang="en-US" dirty="0"/>
              <a:t>I</a:t>
            </a:r>
            <a:r>
              <a:rPr lang="en" dirty="0"/>
              <a:t> struggle with. </a:t>
            </a:r>
            <a:r>
              <a:rPr lang="en-US" dirty="0"/>
              <a:t>M</a:t>
            </a:r>
            <a:r>
              <a:rPr lang="en" dirty="0"/>
              <a:t>ainly planning and administration.</a:t>
            </a:r>
            <a:endParaRPr dirty="0"/>
          </a:p>
        </p:txBody>
      </p:sp>
      <p:sp>
        <p:nvSpPr>
          <p:cNvPr id="508" name="Google Shape;508;p53"/>
          <p:cNvSpPr txBox="1">
            <a:spLocks noGrp="1"/>
          </p:cNvSpPr>
          <p:nvPr>
            <p:ph type="title" idx="4"/>
          </p:nvPr>
        </p:nvSpPr>
        <p:spPr>
          <a:xfrm>
            <a:off x="-91848" y="96951"/>
            <a:ext cx="85154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well am I progressing?</a:t>
            </a:r>
            <a:endParaRPr/>
          </a:p>
        </p:txBody>
      </p:sp>
      <p:sp>
        <p:nvSpPr>
          <p:cNvPr id="514" name="Google Shape;514;p54"/>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 sz="1400"/>
              <a:t>/</a:t>
            </a:r>
            <a:r>
              <a:rPr lang="en"/>
              <a:t>2</a:t>
            </a:r>
            <a:endParaRPr sz="1400"/>
          </a:p>
        </p:txBody>
      </p:sp>
      <p:sp>
        <p:nvSpPr>
          <p:cNvPr id="516" name="Google Shape;516;p54"/>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 on my self assessment						My self assessment grade is a</a:t>
            </a:r>
            <a:endParaRPr b="0" i="1"/>
          </a:p>
        </p:txBody>
      </p:sp>
      <p:sp>
        <p:nvSpPr>
          <p:cNvPr id="517" name="Google Shape;517;p54"/>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800"/>
              </a:spcBef>
              <a:spcAft>
                <a:spcPts val="0"/>
              </a:spcAft>
              <a:buNone/>
            </a:pPr>
            <a:r>
              <a:rPr lang="en-US" dirty="0"/>
              <a:t>It’s quite high but I feel I have been honest in filling out the self assessment rubric. I don’t expect to get this high of a grade but regardless I am proud of the effort I put in this block and the work I have done.</a:t>
            </a:r>
            <a:endParaRPr dirty="0"/>
          </a:p>
          <a:p>
            <a:pPr marL="0" lvl="0" indent="0" algn="just" rtl="0">
              <a:spcBef>
                <a:spcPts val="800"/>
              </a:spcBef>
              <a:spcAft>
                <a:spcPts val="0"/>
              </a:spcAft>
              <a:buNone/>
            </a:pPr>
            <a:r>
              <a:rPr lang="en" sz="1400" b="1" dirty="0"/>
              <a:t>How I plan to improve next block</a:t>
            </a:r>
            <a:endParaRPr sz="1400" b="1" dirty="0"/>
          </a:p>
          <a:p>
            <a:pPr marL="0" lvl="0" indent="0" algn="just" rtl="0">
              <a:spcBef>
                <a:spcPts val="800"/>
              </a:spcBef>
              <a:spcAft>
                <a:spcPts val="800"/>
              </a:spcAft>
              <a:buNone/>
            </a:pPr>
            <a:r>
              <a:rPr lang="en-US" dirty="0"/>
              <a:t>R</a:t>
            </a:r>
            <a:r>
              <a:rPr lang="en" dirty="0"/>
              <a:t>echarging my energy balance before the next block is really important </a:t>
            </a:r>
            <a:r>
              <a:rPr lang="en-US" dirty="0"/>
              <a:t>I</a:t>
            </a:r>
            <a:r>
              <a:rPr lang="en" dirty="0"/>
              <a:t> think. </a:t>
            </a:r>
            <a:r>
              <a:rPr lang="en-US" dirty="0"/>
              <a:t>I</a:t>
            </a:r>
            <a:r>
              <a:rPr lang="en" dirty="0"/>
              <a:t> noticed that although </a:t>
            </a:r>
            <a:r>
              <a:rPr lang="en-US" dirty="0"/>
              <a:t>I</a:t>
            </a:r>
            <a:r>
              <a:rPr lang="en" dirty="0"/>
              <a:t> am doing quite a lot better </a:t>
            </a:r>
            <a:r>
              <a:rPr lang="en-US" dirty="0"/>
              <a:t>I</a:t>
            </a:r>
            <a:r>
              <a:rPr lang="en" dirty="0"/>
              <a:t> still have quite a low energy balance due to my mental issues so it will be my top priority to go into next block with a clear focused mind. </a:t>
            </a:r>
            <a:r>
              <a:rPr lang="en-US" dirty="0"/>
              <a:t>F</a:t>
            </a:r>
            <a:r>
              <a:rPr lang="en" dirty="0"/>
              <a:t>urther </a:t>
            </a:r>
            <a:r>
              <a:rPr lang="en-US" dirty="0"/>
              <a:t>I</a:t>
            </a:r>
            <a:r>
              <a:rPr lang="en" dirty="0"/>
              <a:t> will reach out to a student counselor about planning and administration. </a:t>
            </a:r>
            <a:r>
              <a:rPr lang="en-US" dirty="0"/>
              <a:t>L</a:t>
            </a:r>
            <a:r>
              <a:rPr lang="en" dirty="0"/>
              <a:t>astly </a:t>
            </a:r>
            <a:r>
              <a:rPr lang="en-US" dirty="0"/>
              <a:t>I</a:t>
            </a:r>
            <a:r>
              <a:rPr lang="en" dirty="0"/>
              <a:t> think </a:t>
            </a:r>
            <a:r>
              <a:rPr lang="en-US" dirty="0"/>
              <a:t>I</a:t>
            </a:r>
            <a:r>
              <a:rPr lang="en" dirty="0"/>
              <a:t> need to learn to adjust expectations for myself. </a:t>
            </a:r>
            <a:r>
              <a:rPr lang="en-US" dirty="0"/>
              <a:t>D</a:t>
            </a:r>
            <a:r>
              <a:rPr lang="en" dirty="0"/>
              <a:t>uring the project this block </a:t>
            </a:r>
            <a:r>
              <a:rPr lang="en-US" dirty="0"/>
              <a:t>I</a:t>
            </a:r>
            <a:r>
              <a:rPr lang="en" dirty="0"/>
              <a:t> kept getting frustrated not getting things perfect or the way </a:t>
            </a:r>
            <a:r>
              <a:rPr lang="en-US" dirty="0"/>
              <a:t>I</a:t>
            </a:r>
            <a:r>
              <a:rPr lang="en" dirty="0"/>
              <a:t> want them but </a:t>
            </a:r>
            <a:r>
              <a:rPr lang="en-US" dirty="0"/>
              <a:t>I</a:t>
            </a:r>
            <a:r>
              <a:rPr lang="en" dirty="0"/>
              <a:t> think it is important to remember that </a:t>
            </a:r>
            <a:r>
              <a:rPr lang="en-US" dirty="0"/>
              <a:t>I</a:t>
            </a:r>
            <a:r>
              <a:rPr lang="en" dirty="0"/>
              <a:t> am beginning from scratch and it is okay to not be able to things first try. </a:t>
            </a:r>
            <a:r>
              <a:rPr lang="en-US" dirty="0"/>
              <a:t>I</a:t>
            </a:r>
            <a:r>
              <a:rPr lang="en" dirty="0"/>
              <a:t> had a really good time this block and am looking forward to next block.</a:t>
            </a:r>
            <a:endParaRPr dirty="0"/>
          </a:p>
        </p:txBody>
      </p:sp>
      <p:sp>
        <p:nvSpPr>
          <p:cNvPr id="518" name="Google Shape;518;p54"/>
          <p:cNvSpPr txBox="1"/>
          <p:nvPr/>
        </p:nvSpPr>
        <p:spPr>
          <a:xfrm>
            <a:off x="7918704" y="6767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solidFill>
                  <a:srgbClr val="434343"/>
                </a:solidFill>
                <a:latin typeface="Roboto"/>
                <a:ea typeface="Roboto"/>
                <a:cs typeface="Roboto"/>
                <a:sym typeface="Roboto"/>
              </a:rPr>
              <a:t>8.9</a:t>
            </a:r>
            <a:endParaRPr sz="3600" b="1" dirty="0">
              <a:solidFill>
                <a:srgbClr val="434343"/>
              </a:solidFill>
              <a:latin typeface="Roboto"/>
              <a:ea typeface="Roboto"/>
              <a:cs typeface="Roboto"/>
              <a:sym typeface="Roboto"/>
            </a:endParaRPr>
          </a:p>
        </p:txBody>
      </p:sp>
      <p:sp>
        <p:nvSpPr>
          <p:cNvPr id="5" name="Google Shape;508;p53">
            <a:extLst>
              <a:ext uri="{FF2B5EF4-FFF2-40B4-BE49-F238E27FC236}">
                <a16:creationId xmlns:a16="http://schemas.microsoft.com/office/drawing/2014/main" id="{EAC66E3E-7997-3FB2-868E-2DAC206B613B}"/>
              </a:ext>
            </a:extLst>
          </p:cNvPr>
          <p:cNvSpPr txBox="1">
            <a:spLocks/>
          </p:cNvSpPr>
          <p:nvPr/>
        </p:nvSpPr>
        <p:spPr>
          <a:xfrm>
            <a:off x="-91848" y="96951"/>
            <a:ext cx="85154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000"/>
              <a:buFont typeface="Roboto Light"/>
              <a:buNone/>
              <a:defRPr sz="4800" b="0" i="0" u="none" strike="noStrike" cap="none">
                <a:solidFill>
                  <a:schemeClr val="lt1"/>
                </a:solidFill>
                <a:latin typeface="Roboto Light"/>
                <a:ea typeface="Roboto Light"/>
                <a:cs typeface="Roboto Light"/>
                <a:sym typeface="Roboto Light"/>
              </a:defRPr>
            </a:lvl1pPr>
            <a:lvl2pPr marR="0" lvl="1"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2pPr>
            <a:lvl3pPr marR="0" lvl="2"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3pPr>
            <a:lvl4pPr marR="0" lvl="3"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4pPr>
            <a:lvl5pPr marR="0" lvl="4"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5pPr>
            <a:lvl6pPr marR="0" lvl="5"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6pPr>
            <a:lvl7pPr marR="0" lvl="6"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7pPr>
            <a:lvl8pPr marR="0" lvl="7"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8pPr>
            <a:lvl9pPr marR="0" lvl="8" algn="l" rtl="0">
              <a:lnSpc>
                <a:spcPct val="100000"/>
              </a:lnSpc>
              <a:spcBef>
                <a:spcPts val="0"/>
              </a:spcBef>
              <a:spcAft>
                <a:spcPts val="0"/>
              </a:spcAft>
              <a:buClr>
                <a:srgbClr val="EC781C"/>
              </a:buClr>
              <a:buSzPts val="2400"/>
              <a:buFont typeface="Alfa Slab One"/>
              <a:buNone/>
              <a:defRPr sz="2400" b="0" i="0" u="none" strike="noStrike" cap="none">
                <a:solidFill>
                  <a:srgbClr val="EC781C"/>
                </a:solidFill>
                <a:latin typeface="Alfa Slab One"/>
                <a:ea typeface="Alfa Slab One"/>
                <a:cs typeface="Alfa Slab One"/>
                <a:sym typeface="Alfa Slab One"/>
              </a:defRPr>
            </a:lvl9pPr>
          </a:lstStyle>
          <a:p>
            <a:endParaRPr lang="en"/>
          </a:p>
        </p:txBody>
      </p:sp>
      <p:sp>
        <p:nvSpPr>
          <p:cNvPr id="7" name="Google Shape;508;p53">
            <a:extLst>
              <a:ext uri="{FF2B5EF4-FFF2-40B4-BE49-F238E27FC236}">
                <a16:creationId xmlns:a16="http://schemas.microsoft.com/office/drawing/2014/main" id="{6ADF2B66-4C53-E1C0-7D9C-21EFEAFCBDB5}"/>
              </a:ext>
            </a:extLst>
          </p:cNvPr>
          <p:cNvSpPr txBox="1">
            <a:spLocks noGrp="1"/>
          </p:cNvSpPr>
          <p:nvPr>
            <p:ph type="title" idx="4"/>
          </p:nvPr>
        </p:nvSpPr>
        <p:spPr>
          <a:xfrm>
            <a:off x="-89467" y="49326"/>
            <a:ext cx="85154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B</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 Log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B</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53072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
              <a:t>Week 1 - Log</a:t>
            </a:r>
            <a:endParaRPr lang="en-US"/>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What did you do?</a:t>
            </a:r>
            <a:endParaRPr dirty="0"/>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dirty="0"/>
          </a:p>
          <a:p>
            <a:pPr marL="182880" lvl="0" indent="-154940" algn="l" rtl="0">
              <a:spcBef>
                <a:spcPts val="0"/>
              </a:spcBef>
              <a:spcAft>
                <a:spcPts val="0"/>
              </a:spcAft>
              <a:buSzPts val="1000"/>
              <a:buChar char="●"/>
            </a:pPr>
            <a:r>
              <a:rPr lang="en" dirty="0"/>
              <a:t>What have you actually been able to do? </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r>
              <a:rPr lang="nl-NL" dirty="0"/>
              <a:t>G</a:t>
            </a:r>
            <a:r>
              <a:rPr lang="en" dirty="0"/>
              <a:t>oals:</a:t>
            </a:r>
          </a:p>
          <a:p>
            <a:pPr marL="640080" lvl="1" indent="-154940">
              <a:spcBef>
                <a:spcPts val="0"/>
              </a:spcBef>
              <a:buChar char="●"/>
            </a:pPr>
            <a:r>
              <a:rPr lang="nl-NL" dirty="0"/>
              <a:t>G</a:t>
            </a:r>
            <a:r>
              <a:rPr lang="en" dirty="0"/>
              <a:t>et settled in.</a:t>
            </a:r>
          </a:p>
          <a:p>
            <a:pPr marL="640080" lvl="1" indent="-154940">
              <a:spcBef>
                <a:spcPts val="0"/>
              </a:spcBef>
              <a:buChar char="●"/>
            </a:pPr>
            <a:r>
              <a:rPr lang="nl-NL" dirty="0"/>
              <a:t>C</a:t>
            </a:r>
            <a:r>
              <a:rPr lang="en" dirty="0"/>
              <a:t>omplete the daily tasks in brightspace (and quizzes).</a:t>
            </a:r>
          </a:p>
          <a:p>
            <a:pPr marL="640080" lvl="1" indent="-154940">
              <a:spcBef>
                <a:spcPts val="0"/>
              </a:spcBef>
              <a:buChar char="●"/>
            </a:pPr>
            <a:r>
              <a:rPr lang="nl-NL" dirty="0"/>
              <a:t>Get a sense of my </a:t>
            </a:r>
            <a:r>
              <a:rPr lang="nl-NL" dirty="0" err="1"/>
              <a:t>daily</a:t>
            </a:r>
            <a:r>
              <a:rPr lang="nl-NL" dirty="0"/>
              <a:t> output.</a:t>
            </a:r>
            <a:endParaRPr lang="en" dirty="0"/>
          </a:p>
          <a:p>
            <a:pPr marL="640080" lvl="1" indent="-154940">
              <a:spcBef>
                <a:spcPts val="0"/>
              </a:spcBef>
              <a:buChar char="●"/>
            </a:pPr>
            <a:r>
              <a:rPr lang="en-GB" dirty="0"/>
              <a:t>Use extra time for studying on khan academy.</a:t>
            </a:r>
          </a:p>
          <a:p>
            <a:pPr marL="640080" lvl="1" indent="-154940">
              <a:spcBef>
                <a:spcPts val="0"/>
              </a:spcBef>
              <a:buChar char="●"/>
            </a:pPr>
            <a:r>
              <a:rPr lang="en-GB" dirty="0"/>
              <a:t>Choose movie for week 3 presentation.</a:t>
            </a:r>
          </a:p>
        </p:txBody>
      </p:sp>
      <p:sp>
        <p:nvSpPr>
          <p:cNvPr id="164" name="Google Shape;164;p20"/>
          <p:cNvSpPr txBox="1">
            <a:spLocks noGrp="1"/>
          </p:cNvSpPr>
          <p:nvPr>
            <p:ph type="body" idx="3"/>
          </p:nvPr>
        </p:nvSpPr>
        <p:spPr>
          <a:xfrm>
            <a:off x="4663450" y="1152698"/>
            <a:ext cx="4297800" cy="3576056"/>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dirty="0"/>
          </a:p>
          <a:p>
            <a:pPr marL="182880" lvl="0" indent="-154940" algn="l" rtl="0">
              <a:spcBef>
                <a:spcPts val="0"/>
              </a:spcBef>
              <a:spcAft>
                <a:spcPts val="0"/>
              </a:spcAft>
              <a:buSzPts val="1000"/>
              <a:buChar char="●"/>
            </a:pPr>
            <a:r>
              <a:rPr lang="en" dirty="0"/>
              <a:t>What went well? </a:t>
            </a:r>
            <a:endParaRPr dirty="0"/>
          </a:p>
          <a:p>
            <a:pPr marL="182880" lvl="0" indent="-154940" algn="l" rtl="0">
              <a:spcBef>
                <a:spcPts val="0"/>
              </a:spcBef>
              <a:spcAft>
                <a:spcPts val="0"/>
              </a:spcAft>
              <a:buSzPts val="1000"/>
              <a:buChar char="●"/>
            </a:pPr>
            <a:r>
              <a:rPr lang="en" dirty="0"/>
              <a:t>What didn’t go so well? </a:t>
            </a:r>
            <a:endParaRPr dirty="0"/>
          </a:p>
          <a:p>
            <a:pPr marL="182880" lvl="0" indent="-154940" algn="l" rtl="0">
              <a:spcBef>
                <a:spcPts val="0"/>
              </a:spcBef>
              <a:spcAft>
                <a:spcPts val="0"/>
              </a:spcAft>
              <a:buSzPts val="1000"/>
              <a:buChar char="●"/>
            </a:pPr>
            <a:r>
              <a:rPr lang="en" dirty="0"/>
              <a:t>What did you learn? </a:t>
            </a:r>
            <a:endParaRPr dirty="0"/>
          </a:p>
          <a:p>
            <a:pPr marL="182880" lvl="0" indent="-154940" algn="l" rtl="0">
              <a:spcBef>
                <a:spcPts val="0"/>
              </a:spcBef>
              <a:spcAft>
                <a:spcPts val="0"/>
              </a:spcAft>
              <a:buSzPts val="1000"/>
              <a:buChar char="●"/>
            </a:pPr>
            <a:r>
              <a:rPr lang="en" dirty="0"/>
              <a:t>What could be added as an Action point looking forward to next week?</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r>
              <a:rPr lang="nl-NL" dirty="0"/>
              <a:t>R</a:t>
            </a:r>
            <a:r>
              <a:rPr lang="en" dirty="0"/>
              <a:t>eflection:</a:t>
            </a:r>
          </a:p>
          <a:p>
            <a:pPr marL="182880" lvl="0" indent="-154940" algn="l" rtl="0">
              <a:spcBef>
                <a:spcPts val="0"/>
              </a:spcBef>
              <a:spcAft>
                <a:spcPts val="0"/>
              </a:spcAft>
              <a:buSzPts val="1000"/>
              <a:buChar char="●"/>
            </a:pPr>
            <a:r>
              <a:rPr lang="en" dirty="0"/>
              <a:t>I think </a:t>
            </a:r>
            <a:r>
              <a:rPr lang="nl-NL" dirty="0"/>
              <a:t>I</a:t>
            </a:r>
            <a:r>
              <a:rPr lang="en" dirty="0"/>
              <a:t> couldve been more proactive on the first days to make friends. Later in the week </a:t>
            </a:r>
            <a:r>
              <a:rPr lang="nl-NL" dirty="0"/>
              <a:t>I</a:t>
            </a:r>
            <a:r>
              <a:rPr lang="en" dirty="0"/>
              <a:t> helped people around the data lab a lot which made me settle in and make friends.</a:t>
            </a:r>
          </a:p>
          <a:p>
            <a:pPr marL="182880" lvl="0" indent="-154940" algn="l" rtl="0">
              <a:spcBef>
                <a:spcPts val="0"/>
              </a:spcBef>
              <a:spcAft>
                <a:spcPts val="0"/>
              </a:spcAft>
              <a:buSzPts val="1000"/>
              <a:buChar char="●"/>
            </a:pPr>
            <a:endParaRPr lang="en" dirty="0"/>
          </a:p>
          <a:p>
            <a:pPr marL="182880" indent="-154940"/>
            <a:r>
              <a:rPr lang="nl-NL" dirty="0"/>
              <a:t>C</a:t>
            </a:r>
            <a:r>
              <a:rPr lang="en" dirty="0"/>
              <a:t>ompleting the daily tasks and </a:t>
            </a:r>
            <a:r>
              <a:rPr lang="en" dirty="0">
                <a:hlinkClick r:id="rId3" action="ppaction://hlinkfile"/>
              </a:rPr>
              <a:t>quizzes</a:t>
            </a:r>
            <a:r>
              <a:rPr lang="en" dirty="0"/>
              <a:t> in brightspace went relatively well the </a:t>
            </a:r>
            <a:r>
              <a:rPr lang="nl-NL" dirty="0"/>
              <a:t>M</a:t>
            </a:r>
            <a:r>
              <a:rPr lang="en" dirty="0"/>
              <a:t>onday task took a lot more time than anticipated but </a:t>
            </a:r>
            <a:r>
              <a:rPr lang="nl-NL" dirty="0"/>
              <a:t>I</a:t>
            </a:r>
            <a:r>
              <a:rPr lang="en" dirty="0"/>
              <a:t> felt it was important to spend a lot of time on it as </a:t>
            </a:r>
            <a:r>
              <a:rPr lang="nl-NL" dirty="0"/>
              <a:t>I</a:t>
            </a:r>
            <a:r>
              <a:rPr lang="en" dirty="0"/>
              <a:t> feel the skills learned make for a very useful foundation.</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r>
              <a:rPr lang="en" dirty="0"/>
              <a:t>I was pleasently surprised at my ability to work consistant hours and retain knowledge. I find the material really interesting which helps a lot for motivation.</a:t>
            </a:r>
          </a:p>
          <a:p>
            <a:pPr marL="182880" lvl="0" indent="-154940" algn="l" rtl="0">
              <a:spcBef>
                <a:spcPts val="0"/>
              </a:spcBef>
              <a:spcAft>
                <a:spcPts val="0"/>
              </a:spcAft>
              <a:buSzPts val="1000"/>
              <a:buChar char="●"/>
            </a:pPr>
            <a:endParaRPr lang="en" dirty="0"/>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ndertitel 1">
            <a:extLst>
              <a:ext uri="{FF2B5EF4-FFF2-40B4-BE49-F238E27FC236}">
                <a16:creationId xmlns:a16="http://schemas.microsoft.com/office/drawing/2014/main" id="{AD34F6D1-D6D4-4292-18AB-D3A30DF68DB8}"/>
              </a:ext>
            </a:extLst>
          </p:cNvPr>
          <p:cNvSpPr>
            <a:spLocks noGrp="1"/>
          </p:cNvSpPr>
          <p:nvPr>
            <p:ph type="subTitle" idx="1"/>
          </p:nvPr>
        </p:nvSpPr>
        <p:spPr/>
        <p:txBody>
          <a:bodyPr/>
          <a:lstStyle/>
          <a:p>
            <a:r>
              <a:rPr lang="en-US" dirty="0"/>
              <a:t>Conclusion And Points for next week:</a:t>
            </a:r>
            <a:endParaRPr lang="nl-NL" dirty="0"/>
          </a:p>
        </p:txBody>
      </p:sp>
      <p:sp>
        <p:nvSpPr>
          <p:cNvPr id="3" name="Tijdelijke aanduiding voor tekst 2">
            <a:extLst>
              <a:ext uri="{FF2B5EF4-FFF2-40B4-BE49-F238E27FC236}">
                <a16:creationId xmlns:a16="http://schemas.microsoft.com/office/drawing/2014/main" id="{08B6B0D6-6B9C-72D8-FBA8-CD1F56A1D22B}"/>
              </a:ext>
            </a:extLst>
          </p:cNvPr>
          <p:cNvSpPr>
            <a:spLocks noGrp="1"/>
          </p:cNvSpPr>
          <p:nvPr>
            <p:ph type="body" idx="2"/>
          </p:nvPr>
        </p:nvSpPr>
        <p:spPr/>
        <p:txBody>
          <a:bodyPr/>
          <a:lstStyle/>
          <a:p>
            <a:r>
              <a:rPr lang="en-US" dirty="0"/>
              <a:t>In conclusion I think the main challenge of this week was the learn and implement the correct documentation of the work and learning log. I hope to get feedback on how I did this week from my mentor in the upcoming week.</a:t>
            </a:r>
          </a:p>
          <a:p>
            <a:endParaRPr lang="en-US" dirty="0"/>
          </a:p>
          <a:p>
            <a:r>
              <a:rPr lang="en-US" dirty="0"/>
              <a:t>I did not get Much feedback in written form this week that I can easily look back on. I really want to get more feedback next week, especially from my mentor as I’m quite stressed about the administration part.</a:t>
            </a:r>
            <a:endParaRPr lang="nl-NL" dirty="0"/>
          </a:p>
        </p:txBody>
      </p:sp>
      <p:sp>
        <p:nvSpPr>
          <p:cNvPr id="4" name="Tijdelijke aanduiding voor tekst 3">
            <a:extLst>
              <a:ext uri="{FF2B5EF4-FFF2-40B4-BE49-F238E27FC236}">
                <a16:creationId xmlns:a16="http://schemas.microsoft.com/office/drawing/2014/main" id="{1539DEBB-EFAD-415A-B08F-69A7394E6AE3}"/>
              </a:ext>
            </a:extLst>
          </p:cNvPr>
          <p:cNvSpPr>
            <a:spLocks noGrp="1"/>
          </p:cNvSpPr>
          <p:nvPr>
            <p:ph type="body" idx="3"/>
          </p:nvPr>
        </p:nvSpPr>
        <p:spPr/>
        <p:txBody>
          <a:bodyPr/>
          <a:lstStyle/>
          <a:p>
            <a:r>
              <a:rPr lang="nl-NL" dirty="0"/>
              <a:t>I</a:t>
            </a:r>
            <a:r>
              <a:rPr lang="en" dirty="0"/>
              <a:t> did not get to do as much on kahn acadamy as </a:t>
            </a:r>
            <a:r>
              <a:rPr lang="nl-NL" dirty="0"/>
              <a:t>I</a:t>
            </a:r>
            <a:r>
              <a:rPr lang="en" dirty="0"/>
              <a:t> wanted to. I did most of </a:t>
            </a:r>
            <a:r>
              <a:rPr lang="en" dirty="0">
                <a:hlinkClick r:id="rId2" action="ppaction://hlinkfile"/>
              </a:rPr>
              <a:t>These</a:t>
            </a:r>
            <a:r>
              <a:rPr lang="en" dirty="0"/>
              <a:t> during the summer break. </a:t>
            </a:r>
            <a:r>
              <a:rPr lang="nl-NL" dirty="0"/>
              <a:t>I</a:t>
            </a:r>
            <a:r>
              <a:rPr lang="en" dirty="0"/>
              <a:t> think for future planning </a:t>
            </a:r>
            <a:r>
              <a:rPr lang="nl-NL" dirty="0"/>
              <a:t>I</a:t>
            </a:r>
            <a:r>
              <a:rPr lang="en" dirty="0"/>
              <a:t> should allocate  time instead of saying </a:t>
            </a:r>
            <a:r>
              <a:rPr lang="nl-NL" dirty="0"/>
              <a:t>I</a:t>
            </a:r>
            <a:r>
              <a:rPr lang="en" dirty="0"/>
              <a:t>’ll use my extra time</a:t>
            </a:r>
          </a:p>
          <a:p>
            <a:endParaRPr lang="en" dirty="0"/>
          </a:p>
          <a:p>
            <a:r>
              <a:rPr lang="nl-NL" dirty="0"/>
              <a:t>2001: A Space </a:t>
            </a:r>
            <a:r>
              <a:rPr lang="nl-NL" dirty="0" err="1"/>
              <a:t>Odyssey</a:t>
            </a:r>
            <a:r>
              <a:rPr lang="nl-NL" dirty="0"/>
              <a:t> </a:t>
            </a:r>
            <a:r>
              <a:rPr lang="nl-NL" dirty="0" err="1"/>
              <a:t>for</a:t>
            </a:r>
            <a:r>
              <a:rPr lang="nl-NL" dirty="0"/>
              <a:t> </a:t>
            </a:r>
            <a:r>
              <a:rPr lang="nl-NL" dirty="0" err="1"/>
              <a:t>my</a:t>
            </a:r>
            <a:r>
              <a:rPr lang="nl-NL" dirty="0"/>
              <a:t> week 3 </a:t>
            </a:r>
            <a:r>
              <a:rPr lang="nl-NL" dirty="0" err="1"/>
              <a:t>presentation</a:t>
            </a:r>
            <a:r>
              <a:rPr lang="nl-NL" dirty="0"/>
              <a:t>. I think it will be really interesting to ccompare a movie made in the 1960’s to current day knowledge.</a:t>
            </a:r>
          </a:p>
          <a:p>
            <a:endParaRPr lang="nl-NL" dirty="0"/>
          </a:p>
          <a:p>
            <a:r>
              <a:rPr lang="nl-NL" dirty="0"/>
              <a:t>I’ve found that i tend to lose track of time a lot while working on tasks and then i won’t remember how long it took for the working log. </a:t>
            </a:r>
            <a:r>
              <a:rPr lang="nl-NL" dirty="0" err="1"/>
              <a:t>Starting</a:t>
            </a:r>
            <a:r>
              <a:rPr lang="nl-NL" dirty="0"/>
              <a:t> next week </a:t>
            </a:r>
            <a:r>
              <a:rPr lang="nl-NL" dirty="0" err="1"/>
              <a:t>i’ll</a:t>
            </a:r>
            <a:r>
              <a:rPr lang="nl-NL" dirty="0"/>
              <a:t> start setting a stopwatch </a:t>
            </a:r>
            <a:r>
              <a:rPr lang="nl-NL" dirty="0" err="1"/>
              <a:t>to</a:t>
            </a:r>
            <a:r>
              <a:rPr lang="nl-NL" dirty="0"/>
              <a:t> keep </a:t>
            </a:r>
            <a:r>
              <a:rPr lang="nl-NL" dirty="0" err="1"/>
              <a:t>better</a:t>
            </a:r>
            <a:r>
              <a:rPr lang="nl-NL" dirty="0"/>
              <a:t> track </a:t>
            </a:r>
            <a:r>
              <a:rPr lang="nl-NL" dirty="0" err="1"/>
              <a:t>hopefully</a:t>
            </a:r>
            <a:r>
              <a:rPr lang="nl-NL" dirty="0"/>
              <a:t>.</a:t>
            </a:r>
          </a:p>
          <a:p>
            <a:endParaRPr lang="nl-NL" dirty="0"/>
          </a:p>
        </p:txBody>
      </p:sp>
      <p:sp>
        <p:nvSpPr>
          <p:cNvPr id="5" name="Ondertitel 4">
            <a:extLst>
              <a:ext uri="{FF2B5EF4-FFF2-40B4-BE49-F238E27FC236}">
                <a16:creationId xmlns:a16="http://schemas.microsoft.com/office/drawing/2014/main" id="{CAD8FAC4-D0EE-AB10-30AF-CC0B09CB06CB}"/>
              </a:ext>
            </a:extLst>
          </p:cNvPr>
          <p:cNvSpPr>
            <a:spLocks noGrp="1"/>
          </p:cNvSpPr>
          <p:nvPr>
            <p:ph type="subTitle" idx="4"/>
          </p:nvPr>
        </p:nvSpPr>
        <p:spPr/>
        <p:txBody>
          <a:bodyPr/>
          <a:lstStyle/>
          <a:p>
            <a:r>
              <a:rPr lang="en-US" dirty="0"/>
              <a:t>Reflection continued</a:t>
            </a:r>
            <a:endParaRPr lang="nl-NL" dirty="0"/>
          </a:p>
        </p:txBody>
      </p:sp>
      <p:sp>
        <p:nvSpPr>
          <p:cNvPr id="6" name="Titel 5">
            <a:extLst>
              <a:ext uri="{FF2B5EF4-FFF2-40B4-BE49-F238E27FC236}">
                <a16:creationId xmlns:a16="http://schemas.microsoft.com/office/drawing/2014/main" id="{B7462F44-9802-53C6-9ECE-431636DC6ADE}"/>
              </a:ext>
            </a:extLst>
          </p:cNvPr>
          <p:cNvSpPr>
            <a:spLocks noGrp="1"/>
          </p:cNvSpPr>
          <p:nvPr>
            <p:ph type="title"/>
          </p:nvPr>
        </p:nvSpPr>
        <p:spPr/>
        <p:txBody>
          <a:bodyPr/>
          <a:lstStyle/>
          <a:p>
            <a:r>
              <a:rPr lang="en-US" dirty="0"/>
              <a:t>Week 1 - log continued</a:t>
            </a:r>
            <a:endParaRPr lang="nl-NL" dirty="0"/>
          </a:p>
        </p:txBody>
      </p:sp>
      <p:sp>
        <p:nvSpPr>
          <p:cNvPr id="7" name="Titel 6">
            <a:extLst>
              <a:ext uri="{FF2B5EF4-FFF2-40B4-BE49-F238E27FC236}">
                <a16:creationId xmlns:a16="http://schemas.microsoft.com/office/drawing/2014/main" id="{636E5BBE-A21E-F336-CDD6-01331F8183C3}"/>
              </a:ext>
            </a:extLst>
          </p:cNvPr>
          <p:cNvSpPr>
            <a:spLocks noGrp="1"/>
          </p:cNvSpPr>
          <p:nvPr>
            <p:ph type="title" idx="5"/>
          </p:nvPr>
        </p:nvSpPr>
        <p:spPr/>
        <p:txBody>
          <a:bodyPr/>
          <a:lstStyle/>
          <a:p>
            <a:r>
              <a:rPr lang="en-US" dirty="0"/>
              <a:t>1</a:t>
            </a:r>
            <a:endParaRPr lang="nl-NL" dirty="0"/>
          </a:p>
        </p:txBody>
      </p:sp>
      <p:sp>
        <p:nvSpPr>
          <p:cNvPr id="8" name="Titel 7">
            <a:extLst>
              <a:ext uri="{FF2B5EF4-FFF2-40B4-BE49-F238E27FC236}">
                <a16:creationId xmlns:a16="http://schemas.microsoft.com/office/drawing/2014/main" id="{38F9254A-83C0-770B-561E-40648F61046F}"/>
              </a:ext>
            </a:extLst>
          </p:cNvPr>
          <p:cNvSpPr>
            <a:spLocks noGrp="1"/>
          </p:cNvSpPr>
          <p:nvPr>
            <p:ph type="title" idx="6"/>
          </p:nvPr>
        </p:nvSpPr>
        <p:spPr/>
        <p:txBody>
          <a:bodyPr/>
          <a:lstStyle/>
          <a:p>
            <a:endParaRPr lang="nl-NL"/>
          </a:p>
        </p:txBody>
      </p:sp>
    </p:spTree>
    <p:extLst>
      <p:ext uri="{BB962C8B-B14F-4D97-AF65-F5344CB8AC3E}">
        <p14:creationId xmlns:p14="http://schemas.microsoft.com/office/powerpoint/2010/main" val="25140082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1 - Feedback</a:t>
            </a:r>
            <a:endParaRPr/>
          </a:p>
        </p:txBody>
      </p:sp>
      <p:sp>
        <p:nvSpPr>
          <p:cNvPr id="173" name="Google Shape;173;p21"/>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0" indent="0">
              <a:spcBef>
                <a:spcPts val="800"/>
              </a:spcBef>
              <a:spcAft>
                <a:spcPts val="800"/>
              </a:spcAft>
              <a:buNone/>
            </a:pPr>
            <a:r>
              <a:rPr lang="en-US" dirty="0"/>
              <a:t>Peer review Milosz:</a:t>
            </a:r>
          </a:p>
          <a:p>
            <a:pPr marL="0" indent="0">
              <a:spcBef>
                <a:spcPts val="800"/>
              </a:spcBef>
              <a:spcAft>
                <a:spcPts val="800"/>
              </a:spcAft>
              <a:buNone/>
            </a:pPr>
            <a:endParaRPr lang="en-US" dirty="0"/>
          </a:p>
          <a:p>
            <a:pPr marL="0" indent="0">
              <a:spcBef>
                <a:spcPts val="800"/>
              </a:spcBef>
              <a:spcAft>
                <a:spcPts val="800"/>
              </a:spcAft>
              <a:buNone/>
            </a:pPr>
            <a:endParaRPr lang="en-US" dirty="0"/>
          </a:p>
          <a:p>
            <a:pPr marL="0" indent="0">
              <a:spcBef>
                <a:spcPts val="800"/>
              </a:spcBef>
              <a:spcAft>
                <a:spcPts val="800"/>
              </a:spcAft>
              <a:buNone/>
            </a:pPr>
            <a:endParaRPr lang="en-US" dirty="0"/>
          </a:p>
          <a:p>
            <a:pPr marL="0" indent="0">
              <a:spcBef>
                <a:spcPts val="800"/>
              </a:spcBef>
              <a:spcAft>
                <a:spcPts val="800"/>
              </a:spcAft>
              <a:buNone/>
            </a:pPr>
            <a:r>
              <a:rPr lang="en-US" dirty="0"/>
              <a:t>Response</a:t>
            </a:r>
            <a:r>
              <a:rPr lang="en-US"/>
              <a:t> to Feedback</a:t>
            </a:r>
            <a:r>
              <a:rPr lang="en-US" dirty="0"/>
              <a:t>:</a:t>
            </a:r>
          </a:p>
          <a:p>
            <a:pPr marL="0" indent="0">
              <a:spcBef>
                <a:spcPts val="800"/>
              </a:spcBef>
              <a:spcAft>
                <a:spcPts val="800"/>
              </a:spcAft>
              <a:buNone/>
            </a:pPr>
            <a:r>
              <a:rPr lang="en-US" dirty="0"/>
              <a:t>I was very happy to receive such praise. About the slides: I tried to keep them sleek and to the point, but I do think I should’ve added some graph or picture as an eye catcher</a:t>
            </a:r>
            <a:endParaRPr lang="en-US"/>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2" name="TextBox 1">
            <a:extLst>
              <a:ext uri="{FF2B5EF4-FFF2-40B4-BE49-F238E27FC236}">
                <a16:creationId xmlns:a16="http://schemas.microsoft.com/office/drawing/2014/main" id="{7D431F1F-F634-7FA5-06F3-E9A2BA1F45DE}"/>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graphicFrame>
        <p:nvGraphicFramePr>
          <p:cNvPr id="3" name="Object 2">
            <a:extLst>
              <a:ext uri="{FF2B5EF4-FFF2-40B4-BE49-F238E27FC236}">
                <a16:creationId xmlns:a16="http://schemas.microsoft.com/office/drawing/2014/main" id="{FC863266-8E42-994E-A614-65F78AB1CBA7}"/>
              </a:ext>
            </a:extLst>
          </p:cNvPr>
          <p:cNvGraphicFramePr>
            <a:graphicFrameLocks noChangeAspect="1"/>
          </p:cNvGraphicFramePr>
          <p:nvPr>
            <p:extLst>
              <p:ext uri="{D42A27DB-BD31-4B8C-83A1-F6EECF244321}">
                <p14:modId xmlns:p14="http://schemas.microsoft.com/office/powerpoint/2010/main" val="1705984253"/>
              </p:ext>
            </p:extLst>
          </p:nvPr>
        </p:nvGraphicFramePr>
        <p:xfrm>
          <a:off x="186167" y="1658961"/>
          <a:ext cx="3461635" cy="546574"/>
        </p:xfrm>
        <a:graphic>
          <a:graphicData uri="http://schemas.openxmlformats.org/presentationml/2006/ole">
            <mc:AlternateContent xmlns:mc="http://schemas.openxmlformats.org/markup-compatibility/2006">
              <mc:Choice xmlns:v="urn:schemas-microsoft-com:vml" Requires="v">
                <p:oleObj name="Packager Shell Object" showAsIcon="1" r:id="rId4" imgW="3257550" imgH="514350" progId="Package">
                  <p:embed/>
                </p:oleObj>
              </mc:Choice>
              <mc:Fallback>
                <p:oleObj name="Packager Shell Object" showAsIcon="1" r:id="rId4" imgW="3257550" imgH="514350" progId="Package">
                  <p:embed/>
                  <p:pic>
                    <p:nvPicPr>
                      <p:cNvPr id="3" name="Object 2">
                        <a:extLst>
                          <a:ext uri="{FF2B5EF4-FFF2-40B4-BE49-F238E27FC236}">
                            <a16:creationId xmlns:a16="http://schemas.microsoft.com/office/drawing/2014/main" id="{FC863266-8E42-994E-A614-65F78AB1CBA7}"/>
                          </a:ext>
                        </a:extLst>
                      </p:cNvPr>
                      <p:cNvPicPr/>
                      <p:nvPr/>
                    </p:nvPicPr>
                    <p:blipFill>
                      <a:blip r:embed="rId5"/>
                      <a:stretch>
                        <a:fillRect/>
                      </a:stretch>
                    </p:blipFill>
                    <p:spPr>
                      <a:xfrm>
                        <a:off x="186167" y="1658961"/>
                        <a:ext cx="3461635" cy="546574"/>
                      </a:xfrm>
                      <a:prstGeom prst="rect">
                        <a:avLst/>
                      </a:prstGeom>
                    </p:spPr>
                  </p:pic>
                </p:oleObj>
              </mc:Fallback>
            </mc:AlternateContent>
          </a:graphicData>
        </a:graphic>
      </p:graphicFrame>
      <p:sp>
        <p:nvSpPr>
          <p:cNvPr id="6" name="Google Shape;174;p21">
            <a:extLst>
              <a:ext uri="{FF2B5EF4-FFF2-40B4-BE49-F238E27FC236}">
                <a16:creationId xmlns:a16="http://schemas.microsoft.com/office/drawing/2014/main" id="{A253A955-2973-9B9D-3873-EEDA9DBEAF18}"/>
              </a:ext>
            </a:extLst>
          </p:cNvPr>
          <p:cNvSpPr txBox="1">
            <a:spLocks/>
          </p:cNvSpPr>
          <p:nvPr/>
        </p:nvSpPr>
        <p:spPr>
          <a:xfrm>
            <a:off x="4666627" y="1152697"/>
            <a:ext cx="4294500" cy="38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4000"/>
              </a:lnSpc>
              <a:spcBef>
                <a:spcPts val="0"/>
              </a:spcBef>
              <a:spcAft>
                <a:spcPts val="0"/>
              </a:spcAft>
              <a:buClr>
                <a:srgbClr val="FFFFFF"/>
              </a:buClr>
              <a:buSzPts val="1000"/>
              <a:buFont typeface="Roboto"/>
              <a:buChar char="●"/>
              <a:defRPr sz="1000" b="0" i="0" u="none" strike="noStrike" cap="none">
                <a:solidFill>
                  <a:srgbClr val="FFFFFF"/>
                </a:solidFill>
                <a:latin typeface="Roboto"/>
                <a:ea typeface="Roboto"/>
                <a:cs typeface="Roboto"/>
                <a:sym typeface="Roboto"/>
              </a:defRPr>
            </a:lvl1pPr>
            <a:lvl2pPr marL="914400" marR="0" lvl="1" indent="-292100" algn="l" rtl="0">
              <a:lnSpc>
                <a:spcPct val="104000"/>
              </a:lnSpc>
              <a:spcBef>
                <a:spcPts val="800"/>
              </a:spcBef>
              <a:spcAft>
                <a:spcPts val="0"/>
              </a:spcAft>
              <a:buClr>
                <a:srgbClr val="FFFFFF"/>
              </a:buClr>
              <a:buSzPts val="1000"/>
              <a:buFont typeface="Roboto"/>
              <a:buChar char="○"/>
              <a:defRPr sz="1000" b="0" i="1" u="none" strike="noStrike" cap="none">
                <a:solidFill>
                  <a:srgbClr val="FFFFFF"/>
                </a:solidFill>
                <a:latin typeface="Roboto"/>
                <a:ea typeface="Roboto"/>
                <a:cs typeface="Roboto"/>
                <a:sym typeface="Roboto"/>
              </a:defRPr>
            </a:lvl2pPr>
            <a:lvl3pPr marL="1371600" marR="0" lvl="2" indent="-292100" algn="l" rtl="0">
              <a:lnSpc>
                <a:spcPct val="104000"/>
              </a:lnSpc>
              <a:spcBef>
                <a:spcPts val="800"/>
              </a:spcBef>
              <a:spcAft>
                <a:spcPts val="0"/>
              </a:spcAft>
              <a:buClr>
                <a:srgbClr val="FFFFFF"/>
              </a:buClr>
              <a:buSzPts val="1000"/>
              <a:buFont typeface="Roboto"/>
              <a:buChar char="■"/>
              <a:defRPr sz="1000" b="0" i="0" u="sng" strike="noStrike" cap="none">
                <a:solidFill>
                  <a:srgbClr val="FFFFFF"/>
                </a:solidFill>
                <a:latin typeface="Roboto"/>
                <a:ea typeface="Roboto"/>
                <a:cs typeface="Roboto"/>
                <a:sym typeface="Roboto"/>
              </a:defRPr>
            </a:lvl3pPr>
            <a:lvl4pPr marL="1828800" marR="0" lvl="3" indent="-292100" algn="l" rtl="0">
              <a:lnSpc>
                <a:spcPct val="104000"/>
              </a:lnSpc>
              <a:spcBef>
                <a:spcPts val="800"/>
              </a:spcBef>
              <a:spcAft>
                <a:spcPts val="0"/>
              </a:spcAft>
              <a:buClr>
                <a:srgbClr val="FFFFFF"/>
              </a:buClr>
              <a:buSzPts val="1000"/>
              <a:buFont typeface="Roboto"/>
              <a:buChar char="●"/>
              <a:defRPr sz="1000" b="0" i="0" u="none" strike="noStrike" cap="none">
                <a:solidFill>
                  <a:srgbClr val="FFFFFF"/>
                </a:solidFill>
                <a:latin typeface="Roboto"/>
                <a:ea typeface="Roboto"/>
                <a:cs typeface="Roboto"/>
                <a:sym typeface="Roboto"/>
              </a:defRPr>
            </a:lvl4pPr>
            <a:lvl5pPr marL="2286000" marR="0" lvl="4" indent="-292100" algn="l" rtl="0">
              <a:lnSpc>
                <a:spcPct val="104000"/>
              </a:lnSpc>
              <a:spcBef>
                <a:spcPts val="800"/>
              </a:spcBef>
              <a:spcAft>
                <a:spcPts val="0"/>
              </a:spcAft>
              <a:buClr>
                <a:srgbClr val="FFFFFF"/>
              </a:buClr>
              <a:buSzPts val="1000"/>
              <a:buFont typeface="Roboto"/>
              <a:buChar char="○"/>
              <a:defRPr sz="1000" b="0" i="1" u="none" strike="noStrike" cap="none">
                <a:solidFill>
                  <a:srgbClr val="FFFFFF"/>
                </a:solidFill>
                <a:latin typeface="Roboto"/>
                <a:ea typeface="Roboto"/>
                <a:cs typeface="Roboto"/>
                <a:sym typeface="Roboto"/>
              </a:defRPr>
            </a:lvl5pPr>
            <a:lvl6pPr marL="2743200" marR="0" lvl="5" indent="-292100" algn="l" rtl="0">
              <a:lnSpc>
                <a:spcPct val="104000"/>
              </a:lnSpc>
              <a:spcBef>
                <a:spcPts val="800"/>
              </a:spcBef>
              <a:spcAft>
                <a:spcPts val="0"/>
              </a:spcAft>
              <a:buClr>
                <a:srgbClr val="FFFFFF"/>
              </a:buClr>
              <a:buSzPts val="1000"/>
              <a:buFont typeface="Roboto"/>
              <a:buChar char="■"/>
              <a:defRPr sz="1000" b="0" i="0" u="sng" strike="noStrike" cap="none">
                <a:solidFill>
                  <a:srgbClr val="FFFFFF"/>
                </a:solidFill>
                <a:latin typeface="Roboto"/>
                <a:ea typeface="Roboto"/>
                <a:cs typeface="Roboto"/>
                <a:sym typeface="Roboto"/>
              </a:defRPr>
            </a:lvl6pPr>
            <a:lvl7pPr marL="3200400" marR="0" lvl="6" indent="-292100" algn="l" rtl="0">
              <a:lnSpc>
                <a:spcPct val="104000"/>
              </a:lnSpc>
              <a:spcBef>
                <a:spcPts val="800"/>
              </a:spcBef>
              <a:spcAft>
                <a:spcPts val="0"/>
              </a:spcAft>
              <a:buClr>
                <a:srgbClr val="FFFFFF"/>
              </a:buClr>
              <a:buSzPts val="1000"/>
              <a:buFont typeface="Roboto"/>
              <a:buChar char="●"/>
              <a:defRPr sz="1000" b="0" i="0" u="none" strike="noStrike" cap="none">
                <a:solidFill>
                  <a:srgbClr val="FFFFFF"/>
                </a:solidFill>
                <a:latin typeface="Roboto"/>
                <a:ea typeface="Roboto"/>
                <a:cs typeface="Roboto"/>
                <a:sym typeface="Roboto"/>
              </a:defRPr>
            </a:lvl7pPr>
            <a:lvl8pPr marL="3657600" marR="0" lvl="7" indent="-292100" algn="l" rtl="0">
              <a:lnSpc>
                <a:spcPct val="104000"/>
              </a:lnSpc>
              <a:spcBef>
                <a:spcPts val="800"/>
              </a:spcBef>
              <a:spcAft>
                <a:spcPts val="0"/>
              </a:spcAft>
              <a:buClr>
                <a:srgbClr val="FFFFFF"/>
              </a:buClr>
              <a:buSzPts val="1000"/>
              <a:buFont typeface="Roboto"/>
              <a:buChar char="○"/>
              <a:defRPr sz="1000" b="0" i="1" u="none" strike="noStrike" cap="none">
                <a:solidFill>
                  <a:srgbClr val="FFFFFF"/>
                </a:solidFill>
                <a:latin typeface="Roboto"/>
                <a:ea typeface="Roboto"/>
                <a:cs typeface="Roboto"/>
                <a:sym typeface="Roboto"/>
              </a:defRPr>
            </a:lvl8pPr>
            <a:lvl9pPr marL="4114800" marR="0" lvl="8" indent="-292100" algn="l" rtl="0">
              <a:lnSpc>
                <a:spcPct val="104000"/>
              </a:lnSpc>
              <a:spcBef>
                <a:spcPts val="800"/>
              </a:spcBef>
              <a:spcAft>
                <a:spcPts val="800"/>
              </a:spcAft>
              <a:buClr>
                <a:srgbClr val="FFFFFF"/>
              </a:buClr>
              <a:buSzPts val="1000"/>
              <a:buFont typeface="Roboto"/>
              <a:buChar char="■"/>
              <a:defRPr sz="1000" b="0" i="0" u="sng" strike="noStrike" cap="none">
                <a:solidFill>
                  <a:srgbClr val="FFFFFF"/>
                </a:solidFill>
                <a:latin typeface="Roboto"/>
                <a:ea typeface="Roboto"/>
                <a:cs typeface="Roboto"/>
                <a:sym typeface="Roboto"/>
              </a:defRPr>
            </a:lvl9pPr>
          </a:lstStyle>
          <a:p>
            <a:pPr marL="0" indent="0">
              <a:spcBef>
                <a:spcPts val="800"/>
              </a:spcBef>
              <a:spcAft>
                <a:spcPts val="800"/>
              </a:spcAft>
              <a:buFont typeface="Roboto"/>
              <a:buNone/>
            </a:pPr>
            <a:r>
              <a:rPr lang="en-US" dirty="0"/>
              <a:t>Peer review Danil:</a:t>
            </a:r>
          </a:p>
          <a:p>
            <a:pPr marL="0" indent="0">
              <a:spcBef>
                <a:spcPts val="800"/>
              </a:spcBef>
              <a:spcAft>
                <a:spcPts val="800"/>
              </a:spcAft>
              <a:buFont typeface="Roboto"/>
              <a:buNone/>
            </a:pPr>
            <a:endParaRPr lang="en-US" dirty="0"/>
          </a:p>
          <a:p>
            <a:pPr marL="0" indent="0">
              <a:spcBef>
                <a:spcPts val="800"/>
              </a:spcBef>
              <a:spcAft>
                <a:spcPts val="800"/>
              </a:spcAft>
              <a:buFont typeface="Roboto"/>
              <a:buNone/>
            </a:pPr>
            <a:endParaRPr lang="en-US" dirty="0"/>
          </a:p>
          <a:p>
            <a:pPr marL="0" indent="0">
              <a:spcBef>
                <a:spcPts val="800"/>
              </a:spcBef>
              <a:spcAft>
                <a:spcPts val="800"/>
              </a:spcAft>
              <a:buFont typeface="Roboto"/>
              <a:buNone/>
            </a:pPr>
            <a:endParaRPr lang="en-US" dirty="0"/>
          </a:p>
          <a:p>
            <a:pPr marL="0" indent="0">
              <a:spcBef>
                <a:spcPts val="800"/>
              </a:spcBef>
              <a:spcAft>
                <a:spcPts val="800"/>
              </a:spcAft>
              <a:buFont typeface="Roboto"/>
              <a:buNone/>
            </a:pPr>
            <a:r>
              <a:rPr lang="en-US" dirty="0"/>
              <a:t>Response to Feedback:</a:t>
            </a:r>
          </a:p>
          <a:p>
            <a:pPr marL="0" indent="0">
              <a:spcBef>
                <a:spcPts val="800"/>
              </a:spcBef>
              <a:spcAft>
                <a:spcPts val="800"/>
              </a:spcAft>
              <a:buFont typeface="Roboto"/>
              <a:buNone/>
            </a:pPr>
            <a:r>
              <a:rPr lang="en-US" dirty="0"/>
              <a:t>We had some issues at first with mailing his feedback forms so I’m very glad we got it all figured out. I did doubt for a while if I shouldn’t add more slides but decided to keep it concise as it was a three-minute presentation. I will keep it in mind though as in hindsight I would have benefited from at least one more slide.</a:t>
            </a:r>
          </a:p>
        </p:txBody>
      </p:sp>
      <p:graphicFrame>
        <p:nvGraphicFramePr>
          <p:cNvPr id="7" name="Object 6">
            <a:extLst>
              <a:ext uri="{FF2B5EF4-FFF2-40B4-BE49-F238E27FC236}">
                <a16:creationId xmlns:a16="http://schemas.microsoft.com/office/drawing/2014/main" id="{889766CB-514B-5336-C4B8-BF8C2F884A82}"/>
              </a:ext>
            </a:extLst>
          </p:cNvPr>
          <p:cNvGraphicFramePr>
            <a:graphicFrameLocks noChangeAspect="1"/>
          </p:cNvGraphicFramePr>
          <p:nvPr>
            <p:extLst>
              <p:ext uri="{D42A27DB-BD31-4B8C-83A1-F6EECF244321}">
                <p14:modId xmlns:p14="http://schemas.microsoft.com/office/powerpoint/2010/main" val="3554151363"/>
              </p:ext>
            </p:extLst>
          </p:nvPr>
        </p:nvGraphicFramePr>
        <p:xfrm>
          <a:off x="5759310" y="1720855"/>
          <a:ext cx="1581150" cy="514350"/>
        </p:xfrm>
        <a:graphic>
          <a:graphicData uri="http://schemas.openxmlformats.org/presentationml/2006/ole">
            <mc:AlternateContent xmlns:mc="http://schemas.openxmlformats.org/markup-compatibility/2006">
              <mc:Choice xmlns:v="urn:schemas-microsoft-com:vml" Requires="v">
                <p:oleObj name="Packager Shell Object" showAsIcon="1" r:id="rId6" imgW="1581038" imgH="514350" progId="Package">
                  <p:embed/>
                </p:oleObj>
              </mc:Choice>
              <mc:Fallback>
                <p:oleObj name="Packager Shell Object" showAsIcon="1" r:id="rId6" imgW="1581038" imgH="514350" progId="Package">
                  <p:embed/>
                  <p:pic>
                    <p:nvPicPr>
                      <p:cNvPr id="7" name="Object 6">
                        <a:extLst>
                          <a:ext uri="{FF2B5EF4-FFF2-40B4-BE49-F238E27FC236}">
                            <a16:creationId xmlns:a16="http://schemas.microsoft.com/office/drawing/2014/main" id="{889766CB-514B-5336-C4B8-BF8C2F884A82}"/>
                          </a:ext>
                        </a:extLst>
                      </p:cNvPr>
                      <p:cNvPicPr/>
                      <p:nvPr/>
                    </p:nvPicPr>
                    <p:blipFill>
                      <a:blip r:embed="rId7"/>
                      <a:stretch>
                        <a:fillRect/>
                      </a:stretch>
                    </p:blipFill>
                    <p:spPr>
                      <a:xfrm>
                        <a:off x="5759310" y="1720855"/>
                        <a:ext cx="1581150" cy="514350"/>
                      </a:xfrm>
                      <a:prstGeom prst="rect">
                        <a:avLst/>
                      </a:prstGeom>
                    </p:spPr>
                  </p:pic>
                </p:oleObj>
              </mc:Fallback>
            </mc:AlternateContent>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2</a:t>
            </a:r>
            <a:r>
              <a:rPr lang="en"/>
              <a:t> - Log</a:t>
            </a:r>
            <a:endParaRPr/>
          </a:p>
        </p:txBody>
      </p:sp>
      <p:sp>
        <p:nvSpPr>
          <p:cNvPr id="203" name="Google Shape;203;p24"/>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04" name="Google Shape;204;p24"/>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05" name="Google Shape;205;p24"/>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dirty="0"/>
          </a:p>
          <a:p>
            <a:pPr marL="182880" lvl="0" indent="-154940" algn="l" rtl="0">
              <a:spcBef>
                <a:spcPts val="0"/>
              </a:spcBef>
              <a:spcAft>
                <a:spcPts val="0"/>
              </a:spcAft>
              <a:buSzPts val="1000"/>
              <a:buChar char="●"/>
            </a:pPr>
            <a:r>
              <a:rPr lang="en" dirty="0"/>
              <a:t>What have you actually been able to do? </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lang="en-US" dirty="0"/>
          </a:p>
          <a:p>
            <a:pPr marL="182880" lvl="0" indent="-154940" algn="l" rtl="0">
              <a:spcBef>
                <a:spcPts val="0"/>
              </a:spcBef>
              <a:spcAft>
                <a:spcPts val="0"/>
              </a:spcAft>
              <a:buSzPts val="1000"/>
              <a:buChar char="●"/>
            </a:pPr>
            <a:endParaRPr lang="en-US" dirty="0"/>
          </a:p>
          <a:p>
            <a:pPr marL="182880" lvl="0" indent="-154940" algn="l" rtl="0">
              <a:spcBef>
                <a:spcPts val="0"/>
              </a:spcBef>
              <a:spcAft>
                <a:spcPts val="0"/>
              </a:spcAft>
              <a:buSzPts val="1000"/>
              <a:buChar char="●"/>
            </a:pPr>
            <a:endParaRPr lang="en-US" dirty="0"/>
          </a:p>
          <a:p>
            <a:pPr marL="182880" lvl="0" indent="-154940" algn="l" rtl="0">
              <a:spcBef>
                <a:spcPts val="0"/>
              </a:spcBef>
              <a:spcAft>
                <a:spcPts val="0"/>
              </a:spcAft>
              <a:buSzPts val="1000"/>
              <a:buChar char="●"/>
            </a:pPr>
            <a:endParaRPr lang="en-US" dirty="0"/>
          </a:p>
          <a:p>
            <a:pPr marL="182880" lvl="0" indent="-154940" algn="l" rtl="0">
              <a:spcBef>
                <a:spcPts val="0"/>
              </a:spcBef>
              <a:spcAft>
                <a:spcPts val="0"/>
              </a:spcAft>
              <a:buSzPts val="1000"/>
              <a:buChar char="●"/>
            </a:pPr>
            <a:endParaRPr lang="en-US" dirty="0"/>
          </a:p>
          <a:p>
            <a:pPr marL="182880" lvl="0" indent="-154940" algn="l" rtl="0">
              <a:spcBef>
                <a:spcPts val="0"/>
              </a:spcBef>
              <a:spcAft>
                <a:spcPts val="0"/>
              </a:spcAft>
              <a:buSzPts val="1000"/>
              <a:buChar char="●"/>
            </a:pPr>
            <a:endParaRPr lang="en-US" dirty="0"/>
          </a:p>
          <a:p>
            <a:pPr marL="27940" lvl="0" indent="0" algn="l" rtl="0">
              <a:spcBef>
                <a:spcPts val="0"/>
              </a:spcBef>
              <a:spcAft>
                <a:spcPts val="0"/>
              </a:spcAft>
              <a:buSzPts val="1000"/>
              <a:buNone/>
            </a:pPr>
            <a:r>
              <a:rPr lang="en-US" dirty="0"/>
              <a:t>Goals:</a:t>
            </a:r>
          </a:p>
          <a:p>
            <a:pPr marL="640080" lvl="1" indent="-154940">
              <a:spcBef>
                <a:spcPts val="0"/>
              </a:spcBef>
              <a:buChar char="●"/>
            </a:pPr>
            <a:r>
              <a:rPr lang="en-US" dirty="0"/>
              <a:t>My main goal this week is getting more feedback on my work which starts with making a group of friends who will critically look at my work</a:t>
            </a:r>
          </a:p>
          <a:p>
            <a:pPr marL="640080" lvl="1" indent="-154940">
              <a:spcBef>
                <a:spcPts val="0"/>
              </a:spcBef>
              <a:buChar char="●"/>
            </a:pPr>
            <a:endParaRPr lang="en-US" dirty="0"/>
          </a:p>
          <a:p>
            <a:pPr marL="640080" lvl="1" indent="-154940">
              <a:spcBef>
                <a:spcPts val="0"/>
              </a:spcBef>
              <a:buChar char="●"/>
            </a:pPr>
            <a:r>
              <a:rPr lang="en-US" dirty="0"/>
              <a:t>Have a general draft of my presentation.</a:t>
            </a:r>
          </a:p>
          <a:p>
            <a:pPr marL="640080" lvl="1" indent="-154940">
              <a:spcBef>
                <a:spcPts val="0"/>
              </a:spcBef>
              <a:buChar char="●"/>
            </a:pPr>
            <a:endParaRPr lang="en-US" dirty="0"/>
          </a:p>
          <a:p>
            <a:pPr marL="640080" lvl="1" indent="-154940">
              <a:spcBef>
                <a:spcPts val="0"/>
              </a:spcBef>
              <a:buChar char="●"/>
            </a:pPr>
            <a:r>
              <a:rPr lang="en-US" dirty="0"/>
              <a:t>If necessary, work on math courses until i have at least an 80% for the first quiz.</a:t>
            </a:r>
          </a:p>
          <a:p>
            <a:pPr marL="640080" lvl="1" indent="-154940">
              <a:spcBef>
                <a:spcPts val="0"/>
              </a:spcBef>
              <a:buChar char="●"/>
            </a:pPr>
            <a:endParaRPr lang="en-US" dirty="0"/>
          </a:p>
          <a:p>
            <a:pPr marL="640080" lvl="1" indent="-154940">
              <a:spcBef>
                <a:spcPts val="0"/>
              </a:spcBef>
              <a:buChar char="●"/>
            </a:pPr>
            <a:r>
              <a:rPr lang="en-US" dirty="0"/>
              <a:t>Do all the </a:t>
            </a:r>
            <a:r>
              <a:rPr lang="en-US" dirty="0" err="1"/>
              <a:t>brightspace</a:t>
            </a:r>
            <a:r>
              <a:rPr lang="en-US" dirty="0"/>
              <a:t> tasks.</a:t>
            </a:r>
          </a:p>
          <a:p>
            <a:pPr marL="640080" lvl="1" indent="-154940">
              <a:spcBef>
                <a:spcPts val="0"/>
              </a:spcBef>
              <a:buChar char="●"/>
            </a:pPr>
            <a:endParaRPr lang="en-US" dirty="0"/>
          </a:p>
          <a:p>
            <a:pPr marL="640080" lvl="1" indent="-154940">
              <a:spcBef>
                <a:spcPts val="0"/>
              </a:spcBef>
              <a:buChar char="●"/>
            </a:pPr>
            <a:endParaRPr lang="en-US" dirty="0"/>
          </a:p>
        </p:txBody>
      </p:sp>
      <p:sp>
        <p:nvSpPr>
          <p:cNvPr id="206" name="Google Shape;206;p24"/>
          <p:cNvSpPr txBox="1">
            <a:spLocks noGrp="1"/>
          </p:cNvSpPr>
          <p:nvPr>
            <p:ph type="body" idx="3"/>
          </p:nvPr>
        </p:nvSpPr>
        <p:spPr>
          <a:xfrm>
            <a:off x="4663450" y="1152697"/>
            <a:ext cx="4297800" cy="3812399"/>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endParaRPr dirty="0"/>
          </a:p>
          <a:p>
            <a:pPr marL="182880" lvl="0" indent="-154940" algn="l" rtl="0">
              <a:spcBef>
                <a:spcPts val="0"/>
              </a:spcBef>
              <a:spcAft>
                <a:spcPts val="0"/>
              </a:spcAft>
              <a:buSzPts val="1000"/>
              <a:buChar char="●"/>
            </a:pPr>
            <a:r>
              <a:rPr lang="en" dirty="0"/>
              <a:t>What went well? </a:t>
            </a:r>
            <a:endParaRPr dirty="0"/>
          </a:p>
          <a:p>
            <a:pPr marL="182880" lvl="0" indent="-154940" algn="l" rtl="0">
              <a:spcBef>
                <a:spcPts val="0"/>
              </a:spcBef>
              <a:spcAft>
                <a:spcPts val="0"/>
              </a:spcAft>
              <a:buSzPts val="1000"/>
              <a:buChar char="●"/>
            </a:pPr>
            <a:r>
              <a:rPr lang="en" dirty="0"/>
              <a:t>What didn’t go so well? </a:t>
            </a:r>
            <a:endParaRPr dirty="0"/>
          </a:p>
          <a:p>
            <a:pPr marL="182880" lvl="0" indent="-154940" algn="l" rtl="0">
              <a:spcBef>
                <a:spcPts val="0"/>
              </a:spcBef>
              <a:spcAft>
                <a:spcPts val="0"/>
              </a:spcAft>
              <a:buSzPts val="1000"/>
              <a:buChar char="●"/>
            </a:pPr>
            <a:r>
              <a:rPr lang="en" dirty="0"/>
              <a:t>What did you learn? </a:t>
            </a:r>
            <a:endParaRPr dirty="0"/>
          </a:p>
          <a:p>
            <a:pPr marL="182880" lvl="0" indent="-154940" algn="l" rtl="0">
              <a:spcBef>
                <a:spcPts val="0"/>
              </a:spcBef>
              <a:spcAft>
                <a:spcPts val="0"/>
              </a:spcAft>
              <a:buSzPts val="1000"/>
              <a:buChar char="●"/>
            </a:pPr>
            <a:r>
              <a:rPr lang="en" dirty="0"/>
              <a:t>What could be added as an Action point looking forward to next week?</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27940" lvl="0" indent="0" algn="l" rtl="0">
              <a:spcBef>
                <a:spcPts val="0"/>
              </a:spcBef>
              <a:spcAft>
                <a:spcPts val="0"/>
              </a:spcAft>
              <a:buSzPts val="1000"/>
              <a:buNone/>
            </a:pPr>
            <a:r>
              <a:rPr lang="en-US" dirty="0"/>
              <a:t>Reflection:</a:t>
            </a:r>
          </a:p>
          <a:p>
            <a:pPr marL="640080" lvl="1" indent="-154940">
              <a:spcBef>
                <a:spcPts val="0"/>
              </a:spcBef>
              <a:buChar char="●"/>
            </a:pPr>
            <a:r>
              <a:rPr lang="en-US" dirty="0"/>
              <a:t>I was able to get more </a:t>
            </a:r>
            <a:r>
              <a:rPr lang="en-US" dirty="0">
                <a:hlinkClick r:id="rId3" action="ppaction://hlinkfile"/>
              </a:rPr>
              <a:t>feedback</a:t>
            </a:r>
            <a:r>
              <a:rPr lang="en-US" dirty="0"/>
              <a:t>, especially the mentor feedback made me more confident in my work. Additionally, I have confidence I can ask my peers for feedback and help now</a:t>
            </a:r>
          </a:p>
          <a:p>
            <a:pPr marL="640080" lvl="1" indent="-154940">
              <a:spcBef>
                <a:spcPts val="0"/>
              </a:spcBef>
              <a:buChar char="●"/>
            </a:pPr>
            <a:endParaRPr lang="en-US" dirty="0"/>
          </a:p>
          <a:p>
            <a:pPr marL="640080" lvl="1" indent="-154940">
              <a:spcBef>
                <a:spcPts val="0"/>
              </a:spcBef>
              <a:buChar char="●"/>
            </a:pPr>
            <a:r>
              <a:rPr lang="en-US" dirty="0"/>
              <a:t>I was able to finish a general draft to practice with Stijn coming Tuesday</a:t>
            </a:r>
          </a:p>
          <a:p>
            <a:pPr marL="640080" lvl="1" indent="-154940">
              <a:spcBef>
                <a:spcPts val="0"/>
              </a:spcBef>
              <a:buChar char="●"/>
            </a:pPr>
            <a:endParaRPr lang="en-US" dirty="0"/>
          </a:p>
          <a:p>
            <a:pPr marL="640080" lvl="1" indent="-154940">
              <a:spcBef>
                <a:spcPts val="0"/>
              </a:spcBef>
              <a:buChar char="●"/>
            </a:pPr>
            <a:r>
              <a:rPr lang="en-US" dirty="0"/>
              <a:t>I got an 85% on the quiz so I didn’t need to practice extra</a:t>
            </a:r>
          </a:p>
          <a:p>
            <a:pPr marL="640080" lvl="1" indent="-154940">
              <a:spcBef>
                <a:spcPts val="0"/>
              </a:spcBef>
              <a:buChar char="●"/>
            </a:pPr>
            <a:endParaRPr lang="en-US" dirty="0"/>
          </a:p>
          <a:p>
            <a:pPr marL="640080" lvl="1" indent="-154940">
              <a:spcBef>
                <a:spcPts val="0"/>
              </a:spcBef>
              <a:buChar char="●"/>
            </a:pPr>
            <a:r>
              <a:rPr lang="en-US" dirty="0"/>
              <a:t>I was able to finish all the tasks</a:t>
            </a:r>
          </a:p>
          <a:p>
            <a:pPr marL="485140" lvl="1" indent="0">
              <a:buNone/>
            </a:pPr>
            <a:endParaRPr lang="en" dirty="0"/>
          </a:p>
        </p:txBody>
      </p:sp>
      <p:sp>
        <p:nvSpPr>
          <p:cNvPr id="207" name="Google Shape;207;p24"/>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08" name="Google Shape;208;p24"/>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2</a:t>
            </a:r>
            <a:endParaRPr/>
          </a:p>
        </p:txBody>
      </p:sp>
      <p:sp>
        <p:nvSpPr>
          <p:cNvPr id="209" name="Google Shape;209;p24"/>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BUAS 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3C78D8"/>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BCDB4C01F8C38449C92459662EB003F" ma:contentTypeVersion="1" ma:contentTypeDescription="Create a new document." ma:contentTypeScope="" ma:versionID="b224f826c6e9a04da87115fd871cbb3f">
  <xsd:schema xmlns:xsd="http://www.w3.org/2001/XMLSchema" xmlns:xs="http://www.w3.org/2001/XMLSchema" xmlns:p="http://schemas.microsoft.com/office/2006/metadata/properties" xmlns:ns3="a82313c1-d378-4593-97a7-a2c01ab9f8e8" targetNamespace="http://schemas.microsoft.com/office/2006/metadata/properties" ma:root="true" ma:fieldsID="401bab56bf1f87cd74bcc7e7d66f2869" ns3:_="">
    <xsd:import namespace="a82313c1-d378-4593-97a7-a2c01ab9f8e8"/>
    <xsd:element name="properties">
      <xsd:complexType>
        <xsd:sequence>
          <xsd:element name="documentManagement">
            <xsd:complexType>
              <xsd:all>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82313c1-d378-4593-97a7-a2c01ab9f8e8"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6798E62-0857-4928-B8CE-A1911215694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82313c1-d378-4593-97a7-a2c01ab9f8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67B86F-F5BB-4BE6-9A37-0E19E53CB68B}">
  <ds:schemaRefs>
    <ds:schemaRef ds:uri="http://schemas.microsoft.com/office/2006/documentManagement/types"/>
    <ds:schemaRef ds:uri="http://purl.org/dc/elements/1.1/"/>
    <ds:schemaRef ds:uri="a82313c1-d378-4593-97a7-a2c01ab9f8e8"/>
    <ds:schemaRef ds:uri="http://schemas.microsoft.com/office/2006/metadata/properties"/>
    <ds:schemaRef ds:uri="http://schemas.openxmlformats.org/package/2006/metadata/core-properties"/>
    <ds:schemaRef ds:uri="http://purl.org/dc/dcmitype/"/>
    <ds:schemaRef ds:uri="http://schemas.microsoft.com/office/infopath/2007/PartnerControls"/>
    <ds:schemaRef ds:uri="http://www.w3.org/XML/1998/namespace"/>
    <ds:schemaRef ds:uri="http://purl.org/dc/terms/"/>
  </ds:schemaRefs>
</ds:datastoreItem>
</file>

<file path=customXml/itemProps3.xml><?xml version="1.0" encoding="utf-8"?>
<ds:datastoreItem xmlns:ds="http://schemas.openxmlformats.org/officeDocument/2006/customXml" ds:itemID="{98D9791E-52D0-4ABB-925A-4EAECF798D9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20731</TotalTime>
  <Words>9586</Words>
  <Application>Microsoft Office PowerPoint</Application>
  <PresentationFormat>On-screen Show (16:9)</PresentationFormat>
  <Paragraphs>787</Paragraphs>
  <Slides>49</Slides>
  <Notes>41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2</vt:i4>
      </vt:variant>
      <vt:variant>
        <vt:lpstr>Slide Titles</vt:lpstr>
      </vt:variant>
      <vt:variant>
        <vt:i4>49</vt:i4>
      </vt:variant>
    </vt:vector>
  </HeadingPairs>
  <TitlesOfParts>
    <vt:vector size="58" baseType="lpstr">
      <vt:lpstr>Roboto Thin</vt:lpstr>
      <vt:lpstr>Roboto</vt:lpstr>
      <vt:lpstr>Proxima Nova</vt:lpstr>
      <vt:lpstr>Helvetica Neue</vt:lpstr>
      <vt:lpstr>Roboto Light</vt:lpstr>
      <vt:lpstr>Arial</vt:lpstr>
      <vt:lpstr>BUAS Gameday</vt:lpstr>
      <vt:lpstr>Packager Shell Object</vt:lpstr>
      <vt:lpstr>Packager Shell-object</vt:lpstr>
      <vt:lpstr>Floris Lokhorst 236918 Business understanding</vt:lpstr>
      <vt:lpstr>How To Use This Template</vt:lpstr>
      <vt:lpstr>Learning Log Structure</vt:lpstr>
      <vt:lpstr>Section A</vt:lpstr>
      <vt:lpstr>Section B</vt:lpstr>
      <vt:lpstr>Week 1 - Log</vt:lpstr>
      <vt:lpstr>Week 1 - log continued</vt:lpstr>
      <vt:lpstr>Week 1 - Feedback</vt:lpstr>
      <vt:lpstr>Week 2 - Log</vt:lpstr>
      <vt:lpstr>Week 2 - log continued</vt:lpstr>
      <vt:lpstr>Week 2 - Feedback</vt:lpstr>
      <vt:lpstr>Week 3 - Log</vt:lpstr>
      <vt:lpstr>Week 3 – Log continued</vt:lpstr>
      <vt:lpstr>Week 3 - Feedback</vt:lpstr>
      <vt:lpstr>Week 4 - Log</vt:lpstr>
      <vt:lpstr>Week 4 log continued</vt:lpstr>
      <vt:lpstr>Week 4 - Feedback</vt:lpstr>
      <vt:lpstr>Week 5 - Log</vt:lpstr>
      <vt:lpstr>Week 5 log continued</vt:lpstr>
      <vt:lpstr>Week 5 - Feedback</vt:lpstr>
      <vt:lpstr>Week 6 - Log</vt:lpstr>
      <vt:lpstr>Week 6 log continued</vt:lpstr>
      <vt:lpstr>Week 6 - Feedback</vt:lpstr>
      <vt:lpstr>Week 7 - Log</vt:lpstr>
      <vt:lpstr>Week 7 Log Continued</vt:lpstr>
      <vt:lpstr>Week 7 - Feedback</vt:lpstr>
      <vt:lpstr>Week 8 - Log</vt:lpstr>
      <vt:lpstr>Week 8 Log Continued </vt:lpstr>
      <vt:lpstr>Week 8 - Feedback</vt:lpstr>
      <vt:lpstr>Section C</vt:lpstr>
      <vt:lpstr>ILO 0.1</vt:lpstr>
      <vt:lpstr>ILO 0</vt:lpstr>
      <vt:lpstr>ILO 0.2</vt:lpstr>
      <vt:lpstr>ILO 0</vt:lpstr>
      <vt:lpstr>ILO 1</vt:lpstr>
      <vt:lpstr>ILO 1</vt:lpstr>
      <vt:lpstr>ILO 2</vt:lpstr>
      <vt:lpstr>ILO 2</vt:lpstr>
      <vt:lpstr>ILO 3</vt:lpstr>
      <vt:lpstr>ILO 3</vt:lpstr>
      <vt:lpstr>ILO 7</vt:lpstr>
      <vt:lpstr>ILO 7</vt:lpstr>
      <vt:lpstr>ILO 10</vt:lpstr>
      <vt:lpstr>ILO 10</vt:lpstr>
      <vt:lpstr>Medal Challenges</vt:lpstr>
      <vt:lpstr>1/1</vt:lpstr>
      <vt:lpstr>Section D</vt:lpstr>
      <vt:lpstr>What did I achieve this block?</vt:lpstr>
      <vt:lpstr>How well am I progressing?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«studentname» «studentid» «studentacademicproject»</dc:title>
  <dc:creator>floris lokhorst</dc:creator>
  <cp:lastModifiedBy>floris lokhorst</cp:lastModifiedBy>
  <cp:revision>20</cp:revision>
  <dcterms:modified xsi:type="dcterms:W3CDTF">2024-11-01T13:57:00Z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0x0101008BCDB4C01F8C38449C92459662EB003F</vt:lpwstr>
  </property>
  <property fmtid="{D5CDD505-2E9C-101B-9397-08002B2CF9AE}" pid="3" name="MediaServiceImageTags">
    <vt:lpwstr/>
  </property>
</Properties>
</file>

<file path=docProps/thumbnail.jpeg>
</file>